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tableStyles" Target="tableStyle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78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7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8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8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"/>
          <p:cNvSpPr>
            <a:spLocks noGrp="1"/>
          </p:cNvSpPr>
          <p:nvPr>
            <p:ph type="body"/>
          </p:nvPr>
        </p:nvSpPr>
        <p:spPr/>
        <p:txBody>
          <a:bodyPr/>
          <a:p>
            <a:r>
              <a:rPr altLang="en-US" lang="zh-CN"/>
              <a:t>सामाजिक नियंत्रण  के विभिन्न  संस्थाए</a:t>
            </a:r>
            <a:endParaRPr altLang="en-US" 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62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47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4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4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52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5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5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57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58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5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6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6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6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>
            <a:normAutofit/>
          </a:bodyPr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6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6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>
            <a:normAutofit/>
          </a:bodyPr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6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6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6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6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71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72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7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7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7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41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42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4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4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7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7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44714" y="0"/>
            <a:ext cx="9054572" cy="6858000"/>
          </a:xfrm>
          <a:prstGeom prst="rect"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"/>
          <p:cNvSpPr txBox="1"/>
          <p:nvPr/>
        </p:nvSpPr>
        <p:spPr>
          <a:xfrm>
            <a:off x="817964" y="514471"/>
            <a:ext cx="7508071" cy="599440"/>
          </a:xfrm>
          <a:prstGeom prst="rect"/>
          <a:solidFill>
            <a:srgbClr val="3399FF"/>
          </a:solidFill>
        </p:spPr>
        <p:txBody>
          <a:bodyPr rtlCol="0" wrap="square">
            <a:spAutoFit/>
          </a:bodyPr>
          <a:p>
            <a:r>
              <a:rPr b="1" sz="3400" lang="en-US" u="sng">
                <a:solidFill>
                  <a:srgbClr val="000000"/>
                </a:solidFill>
              </a:rPr>
              <a:t>शैक्षणिक</a:t>
            </a:r>
            <a:r>
              <a:rPr b="1" sz="3400" lang="en-US" u="sng">
                <a:solidFill>
                  <a:srgbClr val="000000"/>
                </a:solidFill>
              </a:rPr>
              <a:t> संस्थाएं</a:t>
            </a:r>
            <a:r>
              <a:rPr b="1" sz="3400" lang="en-US" u="sng">
                <a:solidFill>
                  <a:srgbClr val="000000"/>
                </a:solidFill>
              </a:rPr>
              <a:t> </a:t>
            </a:r>
            <a:r>
              <a:rPr b="1" sz="3400" lang="en-US" u="sng">
                <a:solidFill>
                  <a:srgbClr val="000000"/>
                </a:solidFill>
              </a:rPr>
              <a:t> </a:t>
            </a:r>
            <a:r>
              <a:rPr b="1" sz="3400" lang="en-US" u="sng">
                <a:solidFill>
                  <a:srgbClr val="000000"/>
                </a:solidFill>
              </a:rPr>
              <a:t>(</a:t>
            </a:r>
            <a:r>
              <a:rPr b="1" sz="3400" lang="en-US" u="sng">
                <a:solidFill>
                  <a:srgbClr val="000000"/>
                </a:solidFill>
              </a:rPr>
              <a:t>Education</a:t>
            </a:r>
            <a:r>
              <a:rPr b="1" sz="3400" lang="en-US" u="sng">
                <a:solidFill>
                  <a:srgbClr val="000000"/>
                </a:solidFill>
              </a:rPr>
              <a:t> </a:t>
            </a:r>
            <a:r>
              <a:rPr b="1" sz="3400" lang="en-US" u="sng">
                <a:solidFill>
                  <a:srgbClr val="000000"/>
                </a:solidFill>
              </a:rPr>
              <a:t>institutions</a:t>
            </a:r>
            <a:r>
              <a:rPr b="1" sz="3400" lang="en-US" u="sng">
                <a:solidFill>
                  <a:srgbClr val="000000"/>
                </a:solidFill>
              </a:rPr>
              <a:t>)</a:t>
            </a:r>
            <a:endParaRPr b="1" sz="3400" lang="en-US" u="sng">
              <a:solidFill>
                <a:srgbClr val="000000"/>
              </a:solidFill>
            </a:endParaRPr>
          </a:p>
        </p:txBody>
      </p:sp>
      <p:sp>
        <p:nvSpPr>
          <p:cNvPr id="1048611" name=""/>
          <p:cNvSpPr txBox="1"/>
          <p:nvPr/>
        </p:nvSpPr>
        <p:spPr>
          <a:xfrm>
            <a:off x="603239" y="1457959"/>
            <a:ext cx="7937521" cy="4282441"/>
          </a:xfrm>
          <a:prstGeom prst="rect"/>
        </p:spPr>
        <p:txBody>
          <a:bodyPr rtlCol="0" wrap="square">
            <a:spAutoFit/>
          </a:bodyPr>
          <a:p>
            <a:r>
              <a:rPr sz="2800" lang="en-US" u="sng">
                <a:solidFill>
                  <a:srgbClr val="0000FF"/>
                </a:solidFill>
              </a:rPr>
              <a:t>शैक्षणिक</a:t>
            </a:r>
            <a:r>
              <a:rPr sz="2800" lang="en-US" u="sng">
                <a:solidFill>
                  <a:srgbClr val="0000FF"/>
                </a:solidFill>
              </a:rPr>
              <a:t> संस्था</a:t>
            </a:r>
            <a:r>
              <a:rPr sz="2800" lang="en-US" u="sng">
                <a:solidFill>
                  <a:srgbClr val="0000FF"/>
                </a:solidFill>
              </a:rPr>
              <a:t> सामाजिक</a:t>
            </a:r>
            <a:r>
              <a:rPr sz="2800" lang="en-US" u="sng">
                <a:solidFill>
                  <a:srgbClr val="0000FF"/>
                </a:solidFill>
              </a:rPr>
              <a:t> नियंत्रण</a:t>
            </a:r>
            <a:r>
              <a:rPr sz="2800" lang="en-US" u="sng">
                <a:solidFill>
                  <a:srgbClr val="0000FF"/>
                </a:solidFill>
              </a:rPr>
              <a:t> का</a:t>
            </a:r>
            <a:r>
              <a:rPr sz="2800" lang="en-US" u="sng">
                <a:solidFill>
                  <a:srgbClr val="0000FF"/>
                </a:solidFill>
              </a:rPr>
              <a:t> अभिकरण</a:t>
            </a:r>
            <a:r>
              <a:rPr sz="2800" lang="en-US" u="sng">
                <a:solidFill>
                  <a:srgbClr val="0000FF"/>
                </a:solidFill>
              </a:rPr>
              <a:t> है</a:t>
            </a:r>
            <a:r>
              <a:rPr sz="2800" lang="en-US" u="sng">
                <a:solidFill>
                  <a:srgbClr val="0000FF"/>
                </a:solidFill>
              </a:rPr>
              <a:t>,</a:t>
            </a:r>
            <a:r>
              <a:rPr sz="2800" lang="en-US" u="sng">
                <a:solidFill>
                  <a:srgbClr val="0000FF"/>
                </a:solidFill>
              </a:rPr>
              <a:t> वह</a:t>
            </a:r>
            <a:r>
              <a:rPr sz="2800" lang="en-US" u="sng">
                <a:solidFill>
                  <a:srgbClr val="0000FF"/>
                </a:solidFill>
              </a:rPr>
              <a:t> शिक्षा</a:t>
            </a:r>
            <a:r>
              <a:rPr sz="2800" lang="en-US" u="sng">
                <a:solidFill>
                  <a:srgbClr val="0000FF"/>
                </a:solidFill>
              </a:rPr>
              <a:t> साधन</a:t>
            </a:r>
            <a:r>
              <a:rPr sz="2800" lang="en-US" u="sng">
                <a:solidFill>
                  <a:srgbClr val="0000FF"/>
                </a:solidFill>
              </a:rPr>
              <a:t> है</a:t>
            </a:r>
            <a:r>
              <a:rPr sz="2800" lang="en-US" u="sng">
                <a:solidFill>
                  <a:srgbClr val="0000FF"/>
                </a:solidFill>
              </a:rPr>
              <a:t>,</a:t>
            </a:r>
            <a:r>
              <a:rPr sz="2800" lang="en-US" u="sng">
                <a:solidFill>
                  <a:srgbClr val="0000FF"/>
                </a:solidFill>
              </a:rPr>
              <a:t> जहां</a:t>
            </a:r>
            <a:r>
              <a:rPr sz="2800" lang="en-US" u="sng">
                <a:solidFill>
                  <a:srgbClr val="0000FF"/>
                </a:solidFill>
              </a:rPr>
              <a:t> व्यक्ति</a:t>
            </a:r>
            <a:r>
              <a:rPr sz="2800" lang="en-US" u="sng">
                <a:solidFill>
                  <a:srgbClr val="0000FF"/>
                </a:solidFill>
              </a:rPr>
              <a:t> का</a:t>
            </a:r>
            <a:r>
              <a:rPr sz="2800" lang="en-US" u="sng">
                <a:solidFill>
                  <a:srgbClr val="0000FF"/>
                </a:solidFill>
              </a:rPr>
              <a:t> अनौपचारिक</a:t>
            </a:r>
            <a:r>
              <a:rPr sz="2800" lang="en-US" u="sng">
                <a:solidFill>
                  <a:srgbClr val="0000FF"/>
                </a:solidFill>
              </a:rPr>
              <a:t> सामाजिकरण</a:t>
            </a:r>
            <a:r>
              <a:rPr sz="2800" lang="en-US" u="sng">
                <a:solidFill>
                  <a:srgbClr val="0000FF"/>
                </a:solidFill>
              </a:rPr>
              <a:t> परिवार</a:t>
            </a:r>
            <a:r>
              <a:rPr sz="2800" lang="en-US" u="sng">
                <a:solidFill>
                  <a:srgbClr val="0000FF"/>
                </a:solidFill>
              </a:rPr>
              <a:t> में</a:t>
            </a:r>
            <a:r>
              <a:rPr sz="2800" lang="en-US" u="sng">
                <a:solidFill>
                  <a:srgbClr val="0000FF"/>
                </a:solidFill>
              </a:rPr>
              <a:t> होता</a:t>
            </a:r>
            <a:r>
              <a:rPr sz="2800" lang="en-US" u="sng">
                <a:solidFill>
                  <a:srgbClr val="0000FF"/>
                </a:solidFill>
              </a:rPr>
              <a:t> है</a:t>
            </a:r>
            <a:r>
              <a:rPr sz="2800" lang="en-US" u="sng">
                <a:solidFill>
                  <a:srgbClr val="0000FF"/>
                </a:solidFill>
              </a:rPr>
              <a:t> वही</a:t>
            </a:r>
            <a:r>
              <a:rPr sz="2800" lang="en-US" u="sng">
                <a:solidFill>
                  <a:srgbClr val="0000FF"/>
                </a:solidFill>
              </a:rPr>
              <a:t> </a:t>
            </a:r>
            <a:r>
              <a:rPr sz="2800" lang="en-US" u="sng">
                <a:solidFill>
                  <a:srgbClr val="0000FF"/>
                </a:solidFill>
              </a:rPr>
              <a:t>ओपचारिक</a:t>
            </a:r>
            <a:r>
              <a:rPr sz="2800" lang="en-US" u="sng">
                <a:solidFill>
                  <a:srgbClr val="0000FF"/>
                </a:solidFill>
              </a:rPr>
              <a:t> सामाजिकरण</a:t>
            </a:r>
            <a:r>
              <a:rPr sz="2800" lang="en-US" u="sng">
                <a:solidFill>
                  <a:srgbClr val="0000FF"/>
                </a:solidFill>
              </a:rPr>
              <a:t> शैक्षणिक</a:t>
            </a:r>
            <a:r>
              <a:rPr sz="2800" lang="en-US" u="sng">
                <a:solidFill>
                  <a:srgbClr val="0000FF"/>
                </a:solidFill>
              </a:rPr>
              <a:t> संस्थाओं</a:t>
            </a:r>
            <a:r>
              <a:rPr sz="2800" lang="en-US" u="sng">
                <a:solidFill>
                  <a:srgbClr val="0000FF"/>
                </a:solidFill>
              </a:rPr>
              <a:t> द्वारा</a:t>
            </a:r>
            <a:r>
              <a:rPr sz="2800" lang="en-US" u="sng">
                <a:solidFill>
                  <a:srgbClr val="0000FF"/>
                </a:solidFill>
              </a:rPr>
              <a:t> किया</a:t>
            </a:r>
            <a:r>
              <a:rPr sz="2800" lang="en-US" u="sng">
                <a:solidFill>
                  <a:srgbClr val="0000FF"/>
                </a:solidFill>
              </a:rPr>
              <a:t> जाता</a:t>
            </a:r>
            <a:r>
              <a:rPr sz="2800" lang="en-US" u="sng">
                <a:solidFill>
                  <a:srgbClr val="0000FF"/>
                </a:solidFill>
              </a:rPr>
              <a:t> है</a:t>
            </a:r>
            <a:r>
              <a:rPr sz="2800" lang="en-US" u="sng">
                <a:solidFill>
                  <a:srgbClr val="0000FF"/>
                </a:solidFill>
              </a:rPr>
              <a:t> शिक्षा</a:t>
            </a:r>
            <a:r>
              <a:rPr sz="2800" lang="en-US" u="sng">
                <a:solidFill>
                  <a:srgbClr val="0000FF"/>
                </a:solidFill>
              </a:rPr>
              <a:t> व्यक्ति</a:t>
            </a:r>
            <a:r>
              <a:rPr sz="2800" lang="en-US" u="sng">
                <a:solidFill>
                  <a:srgbClr val="0000FF"/>
                </a:solidFill>
              </a:rPr>
              <a:t> में</a:t>
            </a:r>
            <a:r>
              <a:rPr sz="2800" lang="en-US" u="sng">
                <a:solidFill>
                  <a:srgbClr val="0000FF"/>
                </a:solidFill>
              </a:rPr>
              <a:t> आत्म</a:t>
            </a:r>
            <a:r>
              <a:rPr sz="2800" lang="en-US" u="sng">
                <a:solidFill>
                  <a:srgbClr val="0000FF"/>
                </a:solidFill>
              </a:rPr>
              <a:t> नियंत्रण</a:t>
            </a:r>
            <a:r>
              <a:rPr sz="2800" lang="en-US" u="sng">
                <a:solidFill>
                  <a:srgbClr val="0000FF"/>
                </a:solidFill>
              </a:rPr>
              <a:t> की</a:t>
            </a:r>
            <a:r>
              <a:rPr sz="2800" lang="en-US" u="sng">
                <a:solidFill>
                  <a:srgbClr val="0000FF"/>
                </a:solidFill>
              </a:rPr>
              <a:t> शक्ति</a:t>
            </a:r>
            <a:r>
              <a:rPr sz="2800" lang="en-US" u="sng">
                <a:solidFill>
                  <a:srgbClr val="0000FF"/>
                </a:solidFill>
              </a:rPr>
              <a:t> पैदा</a:t>
            </a:r>
            <a:r>
              <a:rPr sz="2800" lang="en-US" u="sng">
                <a:solidFill>
                  <a:srgbClr val="0000FF"/>
                </a:solidFill>
              </a:rPr>
              <a:t> करता</a:t>
            </a:r>
            <a:r>
              <a:rPr sz="2800" lang="en-US" u="sng">
                <a:solidFill>
                  <a:srgbClr val="0000FF"/>
                </a:solidFill>
              </a:rPr>
              <a:t> है</a:t>
            </a:r>
            <a:r>
              <a:rPr sz="2800" lang="en-US" u="sng">
                <a:solidFill>
                  <a:srgbClr val="0000FF"/>
                </a:solidFill>
              </a:rPr>
              <a:t>,</a:t>
            </a:r>
            <a:r>
              <a:rPr sz="2800" lang="en-US" u="sng">
                <a:solidFill>
                  <a:srgbClr val="0000FF"/>
                </a:solidFill>
              </a:rPr>
              <a:t> यह</a:t>
            </a:r>
            <a:r>
              <a:rPr sz="2800" lang="en-US" u="sng">
                <a:solidFill>
                  <a:srgbClr val="0000FF"/>
                </a:solidFill>
              </a:rPr>
              <a:t> व्यक्ति</a:t>
            </a:r>
            <a:r>
              <a:rPr sz="2800" lang="en-US" u="sng">
                <a:solidFill>
                  <a:srgbClr val="0000FF"/>
                </a:solidFill>
              </a:rPr>
              <a:t> में</a:t>
            </a:r>
            <a:r>
              <a:rPr sz="2800" lang="en-US" u="sng">
                <a:solidFill>
                  <a:srgbClr val="0000FF"/>
                </a:solidFill>
              </a:rPr>
              <a:t> ज्ञान एवं</a:t>
            </a:r>
            <a:r>
              <a:rPr sz="2800" lang="en-US" u="sng">
                <a:solidFill>
                  <a:srgbClr val="0000FF"/>
                </a:solidFill>
              </a:rPr>
              <a:t> तार्किक क्षमता</a:t>
            </a:r>
            <a:r>
              <a:rPr sz="2800" lang="en-US" u="sng">
                <a:solidFill>
                  <a:srgbClr val="0000FF"/>
                </a:solidFill>
              </a:rPr>
              <a:t> में वृद्धि</a:t>
            </a:r>
            <a:r>
              <a:rPr sz="2800" lang="en-US" u="sng">
                <a:solidFill>
                  <a:srgbClr val="0000FF"/>
                </a:solidFill>
              </a:rPr>
              <a:t> करता</a:t>
            </a:r>
            <a:r>
              <a:rPr sz="2800" lang="en-US" u="sng">
                <a:solidFill>
                  <a:srgbClr val="0000FF"/>
                </a:solidFill>
              </a:rPr>
              <a:t> है</a:t>
            </a:r>
            <a:r>
              <a:rPr sz="2800" lang="en-US" u="sng">
                <a:solidFill>
                  <a:srgbClr val="0000FF"/>
                </a:solidFill>
              </a:rPr>
              <a:t>,</a:t>
            </a:r>
            <a:r>
              <a:rPr sz="2800" lang="en-US" u="sng">
                <a:solidFill>
                  <a:srgbClr val="0000FF"/>
                </a:solidFill>
              </a:rPr>
              <a:t> जिससे</a:t>
            </a:r>
            <a:r>
              <a:rPr sz="2800" lang="en-US" u="sng">
                <a:solidFill>
                  <a:srgbClr val="0000FF"/>
                </a:solidFill>
              </a:rPr>
              <a:t> व्यक्ति</a:t>
            </a:r>
            <a:r>
              <a:rPr sz="2800" lang="en-US" u="sng">
                <a:solidFill>
                  <a:srgbClr val="0000FF"/>
                </a:solidFill>
              </a:rPr>
              <a:t> उचित</a:t>
            </a:r>
            <a:r>
              <a:rPr sz="2800" lang="en-US" u="sng">
                <a:solidFill>
                  <a:srgbClr val="0000FF"/>
                </a:solidFill>
              </a:rPr>
              <a:t> अनुचित</a:t>
            </a:r>
            <a:r>
              <a:rPr sz="2800" lang="en-US" u="sng">
                <a:solidFill>
                  <a:srgbClr val="0000FF"/>
                </a:solidFill>
              </a:rPr>
              <a:t> सही</a:t>
            </a:r>
            <a:r>
              <a:rPr sz="2800" lang="en-US" u="sng">
                <a:solidFill>
                  <a:srgbClr val="0000FF"/>
                </a:solidFill>
              </a:rPr>
              <a:t> गलत</a:t>
            </a:r>
            <a:r>
              <a:rPr sz="2800" lang="en-US" u="sng">
                <a:solidFill>
                  <a:srgbClr val="0000FF"/>
                </a:solidFill>
              </a:rPr>
              <a:t> का</a:t>
            </a:r>
            <a:r>
              <a:rPr sz="2800" lang="en-US" u="sng">
                <a:solidFill>
                  <a:srgbClr val="0000FF"/>
                </a:solidFill>
              </a:rPr>
              <a:t> भी निर्णय</a:t>
            </a:r>
            <a:r>
              <a:rPr sz="2800" lang="en-US" u="sng">
                <a:solidFill>
                  <a:srgbClr val="0000FF"/>
                </a:solidFill>
              </a:rPr>
              <a:t> ले</a:t>
            </a:r>
            <a:r>
              <a:rPr sz="2800" lang="en-US" u="sng">
                <a:solidFill>
                  <a:srgbClr val="0000FF"/>
                </a:solidFill>
              </a:rPr>
              <a:t> सके</a:t>
            </a:r>
            <a:r>
              <a:rPr sz="2800" lang="en-US" u="sng">
                <a:solidFill>
                  <a:srgbClr val="0000FF"/>
                </a:solidFill>
              </a:rPr>
              <a:t> तथा</a:t>
            </a:r>
            <a:r>
              <a:rPr sz="2800" lang="en-US" u="sng">
                <a:solidFill>
                  <a:srgbClr val="0000FF"/>
                </a:solidFill>
              </a:rPr>
              <a:t> उस</a:t>
            </a:r>
            <a:r>
              <a:rPr sz="2800" lang="en-US" u="sng">
                <a:solidFill>
                  <a:srgbClr val="0000FF"/>
                </a:solidFill>
              </a:rPr>
              <a:t> पर</a:t>
            </a:r>
            <a:r>
              <a:rPr sz="2800" lang="en-US" u="sng">
                <a:solidFill>
                  <a:srgbClr val="0000FF"/>
                </a:solidFill>
              </a:rPr>
              <a:t> अपनी</a:t>
            </a:r>
            <a:r>
              <a:rPr sz="2800" lang="en-US" u="sng">
                <a:solidFill>
                  <a:srgbClr val="0000FF"/>
                </a:solidFill>
              </a:rPr>
              <a:t> राय</a:t>
            </a:r>
            <a:r>
              <a:rPr sz="2800" lang="en-US" u="sng">
                <a:solidFill>
                  <a:srgbClr val="0000FF"/>
                </a:solidFill>
              </a:rPr>
              <a:t> प्रतिक्रिया व्यक्त</a:t>
            </a:r>
            <a:r>
              <a:rPr sz="2800" lang="en-US" u="sng">
                <a:solidFill>
                  <a:srgbClr val="0000FF"/>
                </a:solidFill>
              </a:rPr>
              <a:t> कर</a:t>
            </a:r>
            <a:r>
              <a:rPr sz="2800" lang="en-US" u="sng">
                <a:solidFill>
                  <a:srgbClr val="0000FF"/>
                </a:solidFill>
              </a:rPr>
              <a:t> सकें</a:t>
            </a:r>
            <a:r>
              <a:rPr sz="2800" lang="en-US" u="sng">
                <a:solidFill>
                  <a:srgbClr val="0000FF"/>
                </a:solidFill>
              </a:rPr>
              <a:t> वास्तविक</a:t>
            </a:r>
            <a:r>
              <a:rPr sz="2800" lang="en-US" u="sng">
                <a:solidFill>
                  <a:srgbClr val="0000FF"/>
                </a:solidFill>
              </a:rPr>
              <a:t> शिक्षा के</a:t>
            </a:r>
            <a:r>
              <a:rPr sz="2800" lang="en-US" u="sng">
                <a:solidFill>
                  <a:srgbClr val="0000FF"/>
                </a:solidFill>
              </a:rPr>
              <a:t> मायने</a:t>
            </a:r>
            <a:r>
              <a:rPr sz="2800" lang="en-US" u="sng">
                <a:solidFill>
                  <a:srgbClr val="0000FF"/>
                </a:solidFill>
              </a:rPr>
              <a:t> भी</a:t>
            </a:r>
            <a:r>
              <a:rPr sz="2800" lang="en-US" u="sng">
                <a:solidFill>
                  <a:srgbClr val="0000FF"/>
                </a:solidFill>
              </a:rPr>
              <a:t> यही</a:t>
            </a:r>
            <a:r>
              <a:rPr sz="2800" lang="en-US" u="sng">
                <a:solidFill>
                  <a:srgbClr val="0000FF"/>
                </a:solidFill>
              </a:rPr>
              <a:t> है</a:t>
            </a:r>
            <a:r>
              <a:rPr sz="2800" lang="en-US" u="sng">
                <a:solidFill>
                  <a:srgbClr val="0000FF"/>
                </a:solidFill>
              </a:rPr>
              <a:t> कि</a:t>
            </a:r>
            <a:r>
              <a:rPr sz="2800" lang="en-US" u="sng">
                <a:solidFill>
                  <a:srgbClr val="0000FF"/>
                </a:solidFill>
              </a:rPr>
              <a:t> व्यक्ति</a:t>
            </a:r>
            <a:r>
              <a:rPr sz="2800" lang="en-US" u="sng">
                <a:solidFill>
                  <a:srgbClr val="0000FF"/>
                </a:solidFill>
              </a:rPr>
              <a:t> सही</a:t>
            </a:r>
            <a:r>
              <a:rPr sz="2800" lang="en-US" u="sng">
                <a:solidFill>
                  <a:srgbClr val="0000FF"/>
                </a:solidFill>
              </a:rPr>
              <a:t> एवं</a:t>
            </a:r>
            <a:r>
              <a:rPr sz="2800" lang="en-US" u="sng">
                <a:solidFill>
                  <a:srgbClr val="0000FF"/>
                </a:solidFill>
              </a:rPr>
              <a:t> गलत</a:t>
            </a:r>
            <a:r>
              <a:rPr sz="2800" lang="en-US" u="sng">
                <a:solidFill>
                  <a:srgbClr val="0000FF"/>
                </a:solidFill>
              </a:rPr>
              <a:t> में</a:t>
            </a:r>
            <a:r>
              <a:rPr sz="2800" lang="en-US" u="sng">
                <a:solidFill>
                  <a:srgbClr val="0000FF"/>
                </a:solidFill>
              </a:rPr>
              <a:t> अंतर</a:t>
            </a:r>
            <a:r>
              <a:rPr sz="2800" lang="en-US" u="sng">
                <a:solidFill>
                  <a:srgbClr val="0000FF"/>
                </a:solidFill>
              </a:rPr>
              <a:t> कर</a:t>
            </a:r>
            <a:r>
              <a:rPr sz="2800" lang="en-US" u="sng">
                <a:solidFill>
                  <a:srgbClr val="0000FF"/>
                </a:solidFill>
              </a:rPr>
              <a:t> सके</a:t>
            </a:r>
            <a:r>
              <a:rPr sz="2800" lang="en-US" u="sng">
                <a:solidFill>
                  <a:srgbClr val="0000FF"/>
                </a:solidFill>
              </a:rPr>
              <a:t> तथा</a:t>
            </a:r>
            <a:r>
              <a:rPr sz="2800" lang="en-US" u="sng">
                <a:solidFill>
                  <a:srgbClr val="0000FF"/>
                </a:solidFill>
              </a:rPr>
              <a:t> सही का</a:t>
            </a:r>
            <a:r>
              <a:rPr sz="2800" lang="en-US" u="sng">
                <a:solidFill>
                  <a:srgbClr val="0000FF"/>
                </a:solidFill>
              </a:rPr>
              <a:t> साथ</a:t>
            </a:r>
            <a:r>
              <a:rPr sz="2800" lang="en-US" u="sng">
                <a:solidFill>
                  <a:srgbClr val="0000FF"/>
                </a:solidFill>
              </a:rPr>
              <a:t> एवं</a:t>
            </a:r>
            <a:r>
              <a:rPr sz="2800" lang="en-US" u="sng">
                <a:solidFill>
                  <a:srgbClr val="0000FF"/>
                </a:solidFill>
              </a:rPr>
              <a:t> गलत</a:t>
            </a:r>
            <a:r>
              <a:rPr sz="2800" lang="en-US" u="sng">
                <a:solidFill>
                  <a:srgbClr val="0000FF"/>
                </a:solidFill>
              </a:rPr>
              <a:t> का विरोध</a:t>
            </a:r>
            <a:r>
              <a:rPr sz="2800" lang="en-US" u="sng">
                <a:solidFill>
                  <a:srgbClr val="0000FF"/>
                </a:solidFill>
              </a:rPr>
              <a:t> दर्ज</a:t>
            </a:r>
            <a:r>
              <a:rPr sz="2800" lang="en-US" u="sng">
                <a:solidFill>
                  <a:srgbClr val="0000FF"/>
                </a:solidFill>
              </a:rPr>
              <a:t> कर</a:t>
            </a:r>
            <a:r>
              <a:rPr sz="2800" lang="en-US" u="sng">
                <a:solidFill>
                  <a:srgbClr val="0000FF"/>
                </a:solidFill>
              </a:rPr>
              <a:t> सके</a:t>
            </a:r>
            <a:r>
              <a:rPr sz="2800" lang="en-US" u="sng">
                <a:solidFill>
                  <a:srgbClr val="0000FF"/>
                </a:solidFill>
              </a:rPr>
              <a:t>,</a:t>
            </a:r>
            <a:r>
              <a:rPr sz="2800" lang="en-US" u="sng">
                <a:solidFill>
                  <a:srgbClr val="0000FF"/>
                </a:solidFill>
              </a:rPr>
              <a:t> इस तरह</a:t>
            </a:r>
            <a:r>
              <a:rPr sz="2800" lang="en-US" u="sng">
                <a:solidFill>
                  <a:srgbClr val="0000FF"/>
                </a:solidFill>
              </a:rPr>
              <a:t> शिक्षा</a:t>
            </a:r>
            <a:r>
              <a:rPr sz="2800" lang="en-US" u="sng">
                <a:solidFill>
                  <a:srgbClr val="0000FF"/>
                </a:solidFill>
              </a:rPr>
              <a:t> व्यक्ति</a:t>
            </a:r>
            <a:r>
              <a:rPr sz="2800" lang="en-US" u="sng">
                <a:solidFill>
                  <a:srgbClr val="0000FF"/>
                </a:solidFill>
              </a:rPr>
              <a:t> को</a:t>
            </a:r>
            <a:r>
              <a:rPr sz="2800" lang="en-US" u="sng">
                <a:solidFill>
                  <a:srgbClr val="0000FF"/>
                </a:solidFill>
              </a:rPr>
              <a:t> आत्म नियंत्रण</a:t>
            </a:r>
            <a:r>
              <a:rPr sz="2800" lang="en-US" u="sng">
                <a:solidFill>
                  <a:srgbClr val="0000FF"/>
                </a:solidFill>
              </a:rPr>
              <a:t> का</a:t>
            </a:r>
            <a:r>
              <a:rPr sz="2800" lang="en-US" u="sng">
                <a:solidFill>
                  <a:srgbClr val="0000FF"/>
                </a:solidFill>
              </a:rPr>
              <a:t> </a:t>
            </a:r>
            <a:r>
              <a:rPr sz="2800" lang="en-US" u="sng">
                <a:solidFill>
                  <a:srgbClr val="0000FF"/>
                </a:solidFill>
              </a:rPr>
              <a:t>सामर्थ</a:t>
            </a:r>
            <a:r>
              <a:rPr sz="2800" lang="en-US" u="sng">
                <a:solidFill>
                  <a:srgbClr val="0000FF"/>
                </a:solidFill>
              </a:rPr>
              <a:t> </a:t>
            </a:r>
            <a:r>
              <a:rPr sz="2800" lang="en-US" u="sng">
                <a:solidFill>
                  <a:srgbClr val="0000FF"/>
                </a:solidFill>
              </a:rPr>
              <a:t>प्रदान</a:t>
            </a:r>
            <a:r>
              <a:rPr sz="2800" lang="en-US" u="sng">
                <a:solidFill>
                  <a:srgbClr val="0000FF"/>
                </a:solidFill>
              </a:rPr>
              <a:t> करता</a:t>
            </a:r>
            <a:r>
              <a:rPr sz="2800" lang="en-US" u="sng">
                <a:solidFill>
                  <a:srgbClr val="0000FF"/>
                </a:solidFill>
              </a:rPr>
              <a:t> है</a:t>
            </a:r>
            <a:r>
              <a:rPr sz="2800" lang="en-US" u="sng">
                <a:solidFill>
                  <a:srgbClr val="0000FF"/>
                </a:solidFill>
              </a:rPr>
              <a:t>।</a:t>
            </a:r>
            <a:endParaRPr sz="2800" lang="en-US" u="sng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"/>
          <p:cNvSpPr txBox="1"/>
          <p:nvPr/>
        </p:nvSpPr>
        <p:spPr>
          <a:xfrm>
            <a:off x="3473659" y="270562"/>
            <a:ext cx="2196681" cy="624840"/>
          </a:xfrm>
          <a:prstGeom prst="rect"/>
          <a:solidFill>
            <a:srgbClr val="800000"/>
          </a:solidFill>
        </p:spPr>
        <p:txBody>
          <a:bodyPr rtlCol="0" wrap="square">
            <a:spAutoFit/>
          </a:bodyPr>
          <a:p>
            <a:r>
              <a:rPr b="1" sz="3600" lang="en-US" u="sng">
                <a:solidFill>
                  <a:srgbClr val="92D04F"/>
                </a:solidFill>
              </a:rPr>
              <a:t>कानून</a:t>
            </a:r>
            <a:r>
              <a:rPr b="1" sz="3600" lang="en-US" u="sng">
                <a:solidFill>
                  <a:srgbClr val="92D04F"/>
                </a:solidFill>
              </a:rPr>
              <a:t> </a:t>
            </a:r>
            <a:r>
              <a:rPr b="1" sz="3600" lang="en-US" u="sng">
                <a:solidFill>
                  <a:srgbClr val="92D04F"/>
                </a:solidFill>
              </a:rPr>
              <a:t>L</a:t>
            </a:r>
            <a:r>
              <a:rPr b="1" sz="3600" lang="en-US" u="sng">
                <a:solidFill>
                  <a:srgbClr val="92D04F"/>
                </a:solidFill>
              </a:rPr>
              <a:t>aw</a:t>
            </a:r>
            <a:endParaRPr b="1" sz="3600" lang="en-US" u="sng">
              <a:solidFill>
                <a:srgbClr val="92D04F"/>
              </a:solidFill>
            </a:endParaRPr>
          </a:p>
        </p:txBody>
      </p:sp>
      <p:sp>
        <p:nvSpPr>
          <p:cNvPr id="1048613" name=""/>
          <p:cNvSpPr txBox="1"/>
          <p:nvPr/>
        </p:nvSpPr>
        <p:spPr>
          <a:xfrm>
            <a:off x="664548" y="1589846"/>
            <a:ext cx="7814902" cy="4282441"/>
          </a:xfrm>
          <a:prstGeom prst="rect"/>
        </p:spPr>
        <p:txBody>
          <a:bodyPr rtlCol="0" wrap="square">
            <a:spAutoFit/>
          </a:bodyPr>
          <a:p>
            <a:r>
              <a:rPr sz="2800" lang="en-US" u="sng">
                <a:solidFill>
                  <a:srgbClr val="98CC00"/>
                </a:solidFill>
              </a:rPr>
              <a:t>मानव</a:t>
            </a:r>
            <a:r>
              <a:rPr sz="2800" lang="en-US" u="sng">
                <a:solidFill>
                  <a:srgbClr val="98CC00"/>
                </a:solidFill>
              </a:rPr>
              <a:t> </a:t>
            </a:r>
            <a:r>
              <a:rPr sz="2800" lang="en-US" u="sng">
                <a:solidFill>
                  <a:srgbClr val="98CC00"/>
                </a:solidFill>
              </a:rPr>
              <a:t>जीवन</a:t>
            </a:r>
            <a:r>
              <a:rPr sz="2800" lang="en-US" u="sng">
                <a:solidFill>
                  <a:srgbClr val="98CC00"/>
                </a:solidFill>
              </a:rPr>
              <a:t> में</a:t>
            </a:r>
            <a:r>
              <a:rPr sz="2800" lang="en-US" u="sng">
                <a:solidFill>
                  <a:srgbClr val="98CC00"/>
                </a:solidFill>
              </a:rPr>
              <a:t> विधि</a:t>
            </a:r>
            <a:r>
              <a:rPr sz="2800" lang="en-US" u="sng">
                <a:solidFill>
                  <a:srgbClr val="98CC00"/>
                </a:solidFill>
              </a:rPr>
              <a:t> </a:t>
            </a:r>
            <a:r>
              <a:rPr sz="2800" lang="en-US" u="sng">
                <a:solidFill>
                  <a:srgbClr val="98CC00"/>
                </a:solidFill>
              </a:rPr>
              <a:t>(</a:t>
            </a:r>
            <a:r>
              <a:rPr sz="2800" lang="en-US" u="sng">
                <a:solidFill>
                  <a:srgbClr val="98CC00"/>
                </a:solidFill>
              </a:rPr>
              <a:t>कानून</a:t>
            </a:r>
            <a:r>
              <a:rPr sz="2800" lang="en-US" u="sng">
                <a:solidFill>
                  <a:srgbClr val="98CC00"/>
                </a:solidFill>
              </a:rPr>
              <a:t> </a:t>
            </a:r>
            <a:r>
              <a:rPr sz="2800" lang="en-US" u="sng">
                <a:solidFill>
                  <a:srgbClr val="98CC00"/>
                </a:solidFill>
              </a:rPr>
              <a:t>)</a:t>
            </a:r>
            <a:r>
              <a:rPr sz="2800" lang="en-US" u="sng">
                <a:solidFill>
                  <a:srgbClr val="98CC00"/>
                </a:solidFill>
              </a:rPr>
              <a:t>का</a:t>
            </a:r>
            <a:r>
              <a:rPr sz="2800" lang="en-US" u="sng">
                <a:solidFill>
                  <a:srgbClr val="98CC00"/>
                </a:solidFill>
              </a:rPr>
              <a:t> अत्यंत</a:t>
            </a:r>
            <a:r>
              <a:rPr sz="2800" lang="en-US" u="sng">
                <a:solidFill>
                  <a:srgbClr val="98CC00"/>
                </a:solidFill>
              </a:rPr>
              <a:t> महत्व</a:t>
            </a:r>
            <a:r>
              <a:rPr sz="2800" lang="en-US" u="sng">
                <a:solidFill>
                  <a:srgbClr val="98CC00"/>
                </a:solidFill>
              </a:rPr>
              <a:t> है</a:t>
            </a:r>
            <a:r>
              <a:rPr sz="2800" lang="en-US" u="sng">
                <a:solidFill>
                  <a:srgbClr val="98CC00"/>
                </a:solidFill>
              </a:rPr>
              <a:t>,</a:t>
            </a:r>
            <a:r>
              <a:rPr sz="2800" lang="en-US" u="sng">
                <a:solidFill>
                  <a:srgbClr val="98CC00"/>
                </a:solidFill>
              </a:rPr>
              <a:t> मनुष्य के समस्त व्यवहार</a:t>
            </a:r>
            <a:r>
              <a:rPr sz="2800" lang="en-US" u="sng">
                <a:solidFill>
                  <a:srgbClr val="98CC00"/>
                </a:solidFill>
              </a:rPr>
              <a:t> </a:t>
            </a:r>
            <a:r>
              <a:rPr sz="2800" lang="en-US" u="sng">
                <a:solidFill>
                  <a:srgbClr val="98CC00"/>
                </a:solidFill>
              </a:rPr>
              <a:t>व</a:t>
            </a:r>
            <a:r>
              <a:rPr sz="2800" lang="en-US" u="sng">
                <a:solidFill>
                  <a:srgbClr val="98CC00"/>
                </a:solidFill>
              </a:rPr>
              <a:t> </a:t>
            </a:r>
            <a:r>
              <a:rPr sz="2800" lang="en-US" u="sng">
                <a:solidFill>
                  <a:srgbClr val="98CC00"/>
                </a:solidFill>
              </a:rPr>
              <a:t>क्रियाकलाप</a:t>
            </a:r>
            <a:r>
              <a:rPr sz="2800" lang="en-US" u="sng">
                <a:solidFill>
                  <a:srgbClr val="98CC00"/>
                </a:solidFill>
              </a:rPr>
              <a:t> </a:t>
            </a:r>
            <a:r>
              <a:rPr sz="2800" lang="en-US" u="sng">
                <a:solidFill>
                  <a:srgbClr val="98CC00"/>
                </a:solidFill>
              </a:rPr>
              <a:t>विध</a:t>
            </a:r>
            <a:r>
              <a:rPr sz="2800" lang="en-US" u="sng">
                <a:solidFill>
                  <a:srgbClr val="98CC00"/>
                </a:solidFill>
              </a:rPr>
              <a:t>ि</a:t>
            </a:r>
            <a:r>
              <a:rPr sz="2800" lang="en-US" u="sng">
                <a:solidFill>
                  <a:srgbClr val="98CC00"/>
                </a:solidFill>
              </a:rPr>
              <a:t> </a:t>
            </a:r>
            <a:r>
              <a:rPr sz="2800" lang="en-US" u="sng">
                <a:solidFill>
                  <a:srgbClr val="98CC00"/>
                </a:solidFill>
              </a:rPr>
              <a:t>य</a:t>
            </a:r>
            <a:r>
              <a:rPr sz="2800" lang="en-US" u="sng">
                <a:solidFill>
                  <a:srgbClr val="98CC00"/>
                </a:solidFill>
              </a:rPr>
              <a:t>ा</a:t>
            </a:r>
            <a:r>
              <a:rPr sz="2800" lang="en-US" u="sng">
                <a:solidFill>
                  <a:srgbClr val="98CC00"/>
                </a:solidFill>
              </a:rPr>
              <a:t> </a:t>
            </a:r>
            <a:r>
              <a:rPr sz="2800" lang="en-US" u="sng">
                <a:solidFill>
                  <a:srgbClr val="98CC00"/>
                </a:solidFill>
              </a:rPr>
              <a:t>कानून द्वारा ही नियंत्रित रखे जाते हैं</a:t>
            </a:r>
            <a:r>
              <a:rPr sz="2800" lang="en-US" u="sng">
                <a:solidFill>
                  <a:srgbClr val="98CC00"/>
                </a:solidFill>
              </a:rPr>
              <a:t>,</a:t>
            </a:r>
            <a:r>
              <a:rPr sz="2800" lang="en-US" u="sng">
                <a:solidFill>
                  <a:srgbClr val="98CC00"/>
                </a:solidFill>
              </a:rPr>
              <a:t> विधि मनुष्य के </a:t>
            </a:r>
            <a:r>
              <a:rPr sz="2800" lang="en-US" u="sng">
                <a:solidFill>
                  <a:srgbClr val="98CC00"/>
                </a:solidFill>
              </a:rPr>
              <a:t>स्वच्छ</a:t>
            </a:r>
            <a:r>
              <a:rPr sz="2800" lang="en-US" u="sng">
                <a:solidFill>
                  <a:srgbClr val="98CC00"/>
                </a:solidFill>
              </a:rPr>
              <a:t>ं</a:t>
            </a:r>
            <a:r>
              <a:rPr sz="2800" lang="en-US" u="sng">
                <a:solidFill>
                  <a:srgbClr val="98CC00"/>
                </a:solidFill>
              </a:rPr>
              <a:t>द</a:t>
            </a:r>
            <a:r>
              <a:rPr sz="2800" lang="en-US" u="sng">
                <a:solidFill>
                  <a:srgbClr val="98CC00"/>
                </a:solidFill>
              </a:rPr>
              <a:t>  जीवन को अनुशासित रखती है </a:t>
            </a:r>
            <a:r>
              <a:rPr sz="2800" lang="en-US" u="sng">
                <a:solidFill>
                  <a:srgbClr val="98CC00"/>
                </a:solidFill>
              </a:rPr>
              <a:t>।</a:t>
            </a:r>
            <a:r>
              <a:rPr sz="2800" lang="en-US" u="sng">
                <a:solidFill>
                  <a:srgbClr val="98CC00"/>
                </a:solidFill>
              </a:rPr>
              <a:t> </a:t>
            </a:r>
            <a:r>
              <a:rPr sz="2800" lang="en-US" u="sng">
                <a:solidFill>
                  <a:srgbClr val="98CC00"/>
                </a:solidFill>
              </a:rPr>
              <a:t>इसमें संदेह नहीं है कि किसी भी देश की विधि व्यवस्था पर वहां की देश की विधि व्यवस्था पर वहां की सामाजिक आर्थिक परिस्थिति का गहरा प्रभाव पड़ता है</a:t>
            </a:r>
            <a:r>
              <a:rPr sz="2800" lang="en-US" u="sng">
                <a:solidFill>
                  <a:srgbClr val="98CC00"/>
                </a:solidFill>
              </a:rPr>
              <a:t>,</a:t>
            </a:r>
            <a:r>
              <a:rPr sz="2800" lang="en-US" u="sng">
                <a:solidFill>
                  <a:srgbClr val="98CC00"/>
                </a:solidFill>
              </a:rPr>
              <a:t> अनेक विद्वानों ने विधि को समाज का दर्पण कहा है </a:t>
            </a:r>
            <a:r>
              <a:rPr sz="2800" lang="en-US" u="sng">
                <a:solidFill>
                  <a:srgbClr val="98CC00"/>
                </a:solidFill>
              </a:rPr>
              <a:t>,</a:t>
            </a:r>
            <a:r>
              <a:rPr sz="2800" lang="en-US" u="sng">
                <a:solidFill>
                  <a:srgbClr val="98CC00"/>
                </a:solidFill>
              </a:rPr>
              <a:t>समान रूप से विधि का तात्पर्य उन विधियों से होता है जो किसी देश की व्यवस्थापिका द्वारा पारित विद्वानों के नागरिकों पर लागू की जाती है</a:t>
            </a:r>
            <a:r>
              <a:rPr sz="2800" lang="en-US" u="sng">
                <a:solidFill>
                  <a:srgbClr val="98CC00"/>
                </a:solidFill>
              </a:rPr>
              <a:t>।</a:t>
            </a:r>
            <a:endParaRPr sz="2800" lang="en-US" u="sng">
              <a:solidFill>
                <a:srgbClr val="98CC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"/>
          <p:cNvSpPr txBox="1"/>
          <p:nvPr/>
        </p:nvSpPr>
        <p:spPr>
          <a:xfrm>
            <a:off x="3572923" y="321936"/>
            <a:ext cx="1589301" cy="637540"/>
          </a:xfrm>
          <a:prstGeom prst="rect"/>
          <a:solidFill>
            <a:srgbClr val="D04617"/>
          </a:solidFill>
        </p:spPr>
        <p:txBody>
          <a:bodyPr rtlCol="0" wrap="square">
            <a:spAutoFit/>
          </a:bodyPr>
          <a:p>
            <a:r>
              <a:rPr b="1" sz="3700" lang="en-US" u="sng">
                <a:solidFill>
                  <a:srgbClr val="FFCB00"/>
                </a:solidFill>
              </a:rPr>
              <a:t>निष्कर्ष</a:t>
            </a:r>
            <a:endParaRPr b="1" sz="3700" lang="en-US" u="sng">
              <a:solidFill>
                <a:srgbClr val="FFCB00"/>
              </a:solidFill>
            </a:endParaRPr>
          </a:p>
        </p:txBody>
      </p:sp>
      <p:sp>
        <p:nvSpPr>
          <p:cNvPr id="1048615" name=""/>
          <p:cNvSpPr txBox="1"/>
          <p:nvPr/>
        </p:nvSpPr>
        <p:spPr>
          <a:xfrm>
            <a:off x="848133" y="1344949"/>
            <a:ext cx="7447733" cy="4282440"/>
          </a:xfrm>
          <a:prstGeom prst="rect"/>
        </p:spPr>
        <p:txBody>
          <a:bodyPr rtlCol="0" wrap="square">
            <a:spAutoFit/>
          </a:bodyPr>
          <a:p>
            <a:r>
              <a:rPr sz="2800" lang="en-US" u="sng">
                <a:solidFill>
                  <a:srgbClr val="7030A0"/>
                </a:solidFill>
              </a:rPr>
              <a:t>किसी</a:t>
            </a:r>
            <a:r>
              <a:rPr sz="2800" lang="en-US" u="sng">
                <a:solidFill>
                  <a:srgbClr val="7030A0"/>
                </a:solidFill>
              </a:rPr>
              <a:t> भी</a:t>
            </a:r>
            <a:r>
              <a:rPr sz="2800" lang="en-US" u="sng">
                <a:solidFill>
                  <a:srgbClr val="7030A0"/>
                </a:solidFill>
              </a:rPr>
              <a:t> समाज</a:t>
            </a:r>
            <a:r>
              <a:rPr sz="2800" lang="en-US" u="sng">
                <a:solidFill>
                  <a:srgbClr val="7030A0"/>
                </a:solidFill>
              </a:rPr>
              <a:t> का</a:t>
            </a:r>
            <a:r>
              <a:rPr sz="2800" lang="en-US" u="sng">
                <a:solidFill>
                  <a:srgbClr val="7030A0"/>
                </a:solidFill>
              </a:rPr>
              <a:t> अस्तित्व</a:t>
            </a:r>
            <a:r>
              <a:rPr sz="2800" lang="en-US" u="sng">
                <a:solidFill>
                  <a:srgbClr val="7030A0"/>
                </a:solidFill>
              </a:rPr>
              <a:t> निरंतरता</a:t>
            </a:r>
            <a:r>
              <a:rPr sz="2800" lang="en-US" u="sng">
                <a:solidFill>
                  <a:srgbClr val="7030A0"/>
                </a:solidFill>
              </a:rPr>
              <a:t> बनाए</a:t>
            </a:r>
            <a:r>
              <a:rPr sz="2800" lang="en-US" u="sng">
                <a:solidFill>
                  <a:srgbClr val="7030A0"/>
                </a:solidFill>
              </a:rPr>
              <a:t> रखने</a:t>
            </a:r>
            <a:r>
              <a:rPr sz="2800" lang="en-US" u="sng">
                <a:solidFill>
                  <a:srgbClr val="7030A0"/>
                </a:solidFill>
              </a:rPr>
              <a:t> के</a:t>
            </a:r>
            <a:r>
              <a:rPr sz="2800" lang="en-US" u="sng">
                <a:solidFill>
                  <a:srgbClr val="7030A0"/>
                </a:solidFill>
              </a:rPr>
              <a:t> लिए</a:t>
            </a:r>
            <a:r>
              <a:rPr sz="2800" lang="en-US" u="sng">
                <a:solidFill>
                  <a:srgbClr val="7030A0"/>
                </a:solidFill>
              </a:rPr>
              <a:t> समाज में संगठन एकरूपता एवं नियंत्रण होना अति आवश्यक </a:t>
            </a:r>
            <a:r>
              <a:rPr sz="2800" lang="en-US" u="sng">
                <a:solidFill>
                  <a:srgbClr val="7030A0"/>
                </a:solidFill>
              </a:rPr>
              <a:t>है</a:t>
            </a:r>
            <a:r>
              <a:rPr sz="2800" lang="en-US" u="sng">
                <a:solidFill>
                  <a:srgbClr val="7030A0"/>
                </a:solidFill>
              </a:rPr>
              <a:t>,</a:t>
            </a:r>
            <a:r>
              <a:rPr sz="2800" lang="en-US" u="sng">
                <a:solidFill>
                  <a:srgbClr val="7030A0"/>
                </a:solidFill>
              </a:rPr>
              <a:t>  व्यक्तिवादी प्रवृत्ति लगाए बिना समाज में संतुलन बनाए रखना हो जाएगा सामूहिक एवं व्यक्तिगत उद्देश्य की पूर्ति के लिए भी समूह एवं समाज </a:t>
            </a:r>
            <a:r>
              <a:rPr sz="2800" lang="en-US" u="sng">
                <a:solidFill>
                  <a:srgbClr val="7030A0"/>
                </a:solidFill>
              </a:rPr>
              <a:t>पर</a:t>
            </a:r>
            <a:r>
              <a:rPr sz="2800" lang="en-US" u="sng">
                <a:solidFill>
                  <a:srgbClr val="7030A0"/>
                </a:solidFill>
              </a:rPr>
              <a:t> </a:t>
            </a:r>
            <a:r>
              <a:rPr sz="2800" lang="en-US" u="sng">
                <a:solidFill>
                  <a:srgbClr val="7030A0"/>
                </a:solidFill>
              </a:rPr>
              <a:t>नियंत्रण</a:t>
            </a:r>
            <a:r>
              <a:rPr sz="2800" lang="en-US" u="sng">
                <a:solidFill>
                  <a:srgbClr val="7030A0"/>
                </a:solidFill>
              </a:rPr>
              <a:t> रखना</a:t>
            </a:r>
            <a:r>
              <a:rPr sz="2800" lang="en-US" u="sng">
                <a:solidFill>
                  <a:srgbClr val="7030A0"/>
                </a:solidFill>
              </a:rPr>
              <a:t> आवश्यक</a:t>
            </a:r>
            <a:r>
              <a:rPr sz="2800" lang="en-US" u="sng">
                <a:solidFill>
                  <a:srgbClr val="7030A0"/>
                </a:solidFill>
              </a:rPr>
              <a:t> है</a:t>
            </a:r>
            <a:r>
              <a:rPr sz="2800" lang="en-US" u="sng">
                <a:solidFill>
                  <a:srgbClr val="7030A0"/>
                </a:solidFill>
              </a:rPr>
              <a:t>,</a:t>
            </a:r>
            <a:r>
              <a:rPr sz="2800" lang="en-US" u="sng">
                <a:solidFill>
                  <a:srgbClr val="7030A0"/>
                </a:solidFill>
              </a:rPr>
              <a:t> समाज व्यवस्थित एवं संगठित रखकर ही हम मूल्य को प्राप्त कर सकते हैं </a:t>
            </a:r>
            <a:r>
              <a:rPr sz="2800" lang="en-US" u="sng">
                <a:solidFill>
                  <a:srgbClr val="7030A0"/>
                </a:solidFill>
              </a:rPr>
              <a:t>,</a:t>
            </a:r>
            <a:r>
              <a:rPr sz="2800" lang="en-US" u="sng">
                <a:solidFill>
                  <a:srgbClr val="7030A0"/>
                </a:solidFill>
              </a:rPr>
              <a:t>और उसके होने से आवश्यक है सामाजिक ढांचे को नवीन परिवर्तन के कारण विघटित होने से बचाने लोगों में वास्तविक सहयोग उत्पन्न करने के लिए समाज नियंत्रण आवश्यक है</a:t>
            </a:r>
            <a:r>
              <a:rPr sz="2800" lang="en-US" u="sng">
                <a:solidFill>
                  <a:srgbClr val="7030A0"/>
                </a:solidFill>
              </a:rPr>
              <a:t>।</a:t>
            </a:r>
            <a:r>
              <a:rPr sz="2800" lang="en-US" u="sng">
                <a:solidFill>
                  <a:srgbClr val="7030A0"/>
                </a:solidFill>
              </a:rPr>
              <a:t> </a:t>
            </a:r>
            <a:endParaRPr sz="2800" lang="en-US" u="sng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"/>
          <p:cNvSpPr txBox="1"/>
          <p:nvPr/>
        </p:nvSpPr>
        <p:spPr>
          <a:xfrm>
            <a:off x="3280481" y="592374"/>
            <a:ext cx="2817089" cy="688340"/>
          </a:xfrm>
          <a:prstGeom prst="rect"/>
          <a:solidFill>
            <a:srgbClr val="92D04F"/>
          </a:solidFill>
        </p:spPr>
        <p:txBody>
          <a:bodyPr rtlCol="0" wrap="square">
            <a:spAutoFit/>
          </a:bodyPr>
          <a:p>
            <a:r>
              <a:rPr b="1" sz="4000" lang="en-US" u="sng">
                <a:solidFill>
                  <a:srgbClr val="000000"/>
                </a:solidFill>
              </a:rPr>
              <a:t>संदर्भ ग्रंथ</a:t>
            </a:r>
            <a:r>
              <a:rPr b="1" sz="4000" lang="en-US" u="sng">
                <a:solidFill>
                  <a:srgbClr val="000000"/>
                </a:solidFill>
              </a:rPr>
              <a:t> सूची</a:t>
            </a:r>
            <a:endParaRPr b="1" sz="4000" lang="en-US" u="sng">
              <a:solidFill>
                <a:srgbClr val="000000"/>
              </a:solidFill>
            </a:endParaRPr>
          </a:p>
        </p:txBody>
      </p:sp>
      <p:sp>
        <p:nvSpPr>
          <p:cNvPr id="1048617" name=""/>
          <p:cNvSpPr txBox="1"/>
          <p:nvPr/>
        </p:nvSpPr>
        <p:spPr>
          <a:xfrm>
            <a:off x="963612" y="2069625"/>
            <a:ext cx="7908364" cy="1767840"/>
          </a:xfrm>
          <a:prstGeom prst="rect"/>
        </p:spPr>
        <p:txBody>
          <a:bodyPr rtlCol="0" wrap="square">
            <a:spAutoFit/>
          </a:bodyPr>
          <a:p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लेखक</a:t>
            </a:r>
            <a:r>
              <a:rPr sz="2800" lang="en-US" u="sng">
                <a:solidFill>
                  <a:srgbClr val="02A5E3"/>
                </a:solidFill>
              </a:rPr>
              <a:t> का नाम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-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 </a:t>
            </a:r>
            <a:r>
              <a:rPr sz="2800" lang="en-US" u="sng">
                <a:solidFill>
                  <a:srgbClr val="02A5E3"/>
                </a:solidFill>
              </a:rPr>
              <a:t>पुस्तक</a:t>
            </a:r>
            <a:r>
              <a:rPr sz="2800" lang="en-US" u="sng">
                <a:solidFill>
                  <a:srgbClr val="02A5E3"/>
                </a:solidFill>
              </a:rPr>
              <a:t> का</a:t>
            </a:r>
            <a:r>
              <a:rPr sz="2800" lang="en-US" u="sng">
                <a:solidFill>
                  <a:srgbClr val="02A5E3"/>
                </a:solidFill>
              </a:rPr>
              <a:t> नाम</a:t>
            </a:r>
            <a:endParaRPr sz="2800" lang="en-US" u="sng">
              <a:solidFill>
                <a:srgbClr val="02A5E3"/>
              </a:solidFill>
            </a:endParaRPr>
          </a:p>
          <a:p>
            <a:endParaRPr sz="2800" lang="en-US" u="sng">
              <a:solidFill>
                <a:srgbClr val="02A5E3"/>
              </a:solidFill>
            </a:endParaRPr>
          </a:p>
          <a:p>
            <a:endParaRPr sz="2800" lang="en-US" u="sng">
              <a:solidFill>
                <a:srgbClr val="02A5E3"/>
              </a:solidFill>
            </a:endParaRPr>
          </a:p>
          <a:p>
            <a:endParaRPr sz="2800" lang="en-US" u="sng">
              <a:solidFill>
                <a:srgbClr val="02A5E3"/>
              </a:solidFill>
            </a:endParaRPr>
          </a:p>
        </p:txBody>
      </p:sp>
      <p:sp>
        <p:nvSpPr>
          <p:cNvPr id="1048618" name=""/>
          <p:cNvSpPr txBox="1"/>
          <p:nvPr/>
        </p:nvSpPr>
        <p:spPr>
          <a:xfrm>
            <a:off x="477972" y="3244344"/>
            <a:ext cx="8422109" cy="510540"/>
          </a:xfrm>
          <a:prstGeom prst="rect"/>
        </p:spPr>
        <p:txBody>
          <a:bodyPr rtlCol="0" wrap="square">
            <a:spAutoFit/>
          </a:bodyPr>
          <a:p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1</a:t>
            </a:r>
            <a:r>
              <a:rPr sz="2800" lang="en-US" u="sng">
                <a:solidFill>
                  <a:srgbClr val="92D04F"/>
                </a:solidFill>
              </a:rPr>
              <a:t>.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पी</a:t>
            </a:r>
            <a:r>
              <a:rPr sz="2800" lang="en-US" u="sng">
                <a:solidFill>
                  <a:srgbClr val="92D04F"/>
                </a:solidFill>
              </a:rPr>
              <a:t>.</a:t>
            </a:r>
            <a:r>
              <a:rPr sz="2800" lang="en-US" u="sng">
                <a:solidFill>
                  <a:srgbClr val="92D04F"/>
                </a:solidFill>
              </a:rPr>
              <a:t> ईश्वर</a:t>
            </a:r>
            <a:r>
              <a:rPr sz="2800" lang="en-US" u="sng">
                <a:solidFill>
                  <a:srgbClr val="92D04F"/>
                </a:solidFill>
              </a:rPr>
              <a:t> भट्ट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-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 </a:t>
            </a:r>
            <a:r>
              <a:rPr sz="2800" lang="en-US" u="sng">
                <a:solidFill>
                  <a:srgbClr val="92D04F"/>
                </a:solidFill>
              </a:rPr>
              <a:t>लॉ एंड सोशल ट्रांसफॉरमेशन</a:t>
            </a:r>
            <a:endParaRPr sz="2800" lang="en-US" u="sng">
              <a:solidFill>
                <a:srgbClr val="92D04F"/>
              </a:solidFill>
            </a:endParaRPr>
          </a:p>
        </p:txBody>
      </p:sp>
      <p:sp>
        <p:nvSpPr>
          <p:cNvPr id="1048619" name=""/>
          <p:cNvSpPr txBox="1"/>
          <p:nvPr/>
        </p:nvSpPr>
        <p:spPr>
          <a:xfrm>
            <a:off x="1254664" y="4091465"/>
            <a:ext cx="8102954" cy="510540"/>
          </a:xfrm>
          <a:prstGeom prst="rect"/>
        </p:spPr>
        <p:txBody>
          <a:bodyPr rtlCol="0" wrap="square">
            <a:spAutoFit/>
          </a:bodyPr>
          <a:p>
            <a:r>
              <a:rPr sz="2800" lang="en-US" u="sng">
                <a:solidFill>
                  <a:srgbClr val="FFC000"/>
                </a:solidFill>
              </a:rPr>
              <a:t>2</a:t>
            </a:r>
            <a:r>
              <a:rPr sz="2800" lang="en-US" u="sng">
                <a:solidFill>
                  <a:srgbClr val="FFC000"/>
                </a:solidFill>
              </a:rPr>
              <a:t>.</a:t>
            </a:r>
            <a:r>
              <a:rPr sz="2800" lang="en-US" u="sng">
                <a:solidFill>
                  <a:srgbClr val="FFC000"/>
                </a:solidFill>
              </a:rPr>
              <a:t> </a:t>
            </a:r>
            <a:r>
              <a:rPr sz="2800" lang="en-US" u="sng">
                <a:solidFill>
                  <a:srgbClr val="FFC000"/>
                </a:solidFill>
              </a:rPr>
              <a:t>जे</a:t>
            </a:r>
            <a:r>
              <a:rPr sz="2800" lang="en-US" u="sng">
                <a:solidFill>
                  <a:srgbClr val="FFC000"/>
                </a:solidFill>
              </a:rPr>
              <a:t>.</a:t>
            </a:r>
            <a:r>
              <a:rPr sz="2800" lang="en-US" u="sng">
                <a:solidFill>
                  <a:srgbClr val="FFC000"/>
                </a:solidFill>
              </a:rPr>
              <a:t> के</a:t>
            </a:r>
            <a:r>
              <a:rPr sz="2800" lang="en-US" u="sng">
                <a:solidFill>
                  <a:srgbClr val="FFC000"/>
                </a:solidFill>
              </a:rPr>
              <a:t> </a:t>
            </a:r>
            <a:r>
              <a:rPr sz="2800" lang="en-US" u="sng">
                <a:solidFill>
                  <a:srgbClr val="FFC000"/>
                </a:solidFill>
              </a:rPr>
              <a:t>.</a:t>
            </a:r>
            <a:r>
              <a:rPr sz="2800" lang="en-US" u="sng">
                <a:solidFill>
                  <a:srgbClr val="FFC000"/>
                </a:solidFill>
              </a:rPr>
              <a:t>अग्रवाल</a:t>
            </a:r>
            <a:r>
              <a:rPr sz="2800" lang="en-US" u="sng">
                <a:solidFill>
                  <a:srgbClr val="FFC000"/>
                </a:solidFill>
              </a:rPr>
              <a:t> </a:t>
            </a:r>
            <a:r>
              <a:rPr sz="2800" lang="en-US" u="sng">
                <a:solidFill>
                  <a:srgbClr val="FFC000"/>
                </a:solidFill>
              </a:rPr>
              <a:t>-</a:t>
            </a:r>
            <a:r>
              <a:rPr sz="2800" lang="en-US" u="sng">
                <a:solidFill>
                  <a:srgbClr val="FFC000"/>
                </a:solidFill>
              </a:rPr>
              <a:t> </a:t>
            </a:r>
            <a:r>
              <a:rPr sz="2800" lang="en-US" u="sng">
                <a:solidFill>
                  <a:srgbClr val="FFC000"/>
                </a:solidFill>
              </a:rPr>
              <a:t> </a:t>
            </a:r>
            <a:r>
              <a:rPr sz="2800" lang="en-US" u="sng">
                <a:solidFill>
                  <a:srgbClr val="FFC000"/>
                </a:solidFill>
              </a:rPr>
              <a:t>सामाजिक</a:t>
            </a:r>
            <a:r>
              <a:rPr sz="2800" lang="en-US" u="sng">
                <a:solidFill>
                  <a:srgbClr val="FFC000"/>
                </a:solidFill>
              </a:rPr>
              <a:t> नियंत्रण</a:t>
            </a:r>
            <a:r>
              <a:rPr sz="2800" lang="en-US" u="sng">
                <a:solidFill>
                  <a:srgbClr val="FFC000"/>
                </a:solidFill>
              </a:rPr>
              <a:t> एवं</a:t>
            </a:r>
            <a:r>
              <a:rPr sz="2800" lang="en-US" u="sng">
                <a:solidFill>
                  <a:srgbClr val="FFC000"/>
                </a:solidFill>
              </a:rPr>
              <a:t> सामाजिक</a:t>
            </a:r>
            <a:r>
              <a:rPr sz="2800" lang="en-US" u="sng">
                <a:solidFill>
                  <a:srgbClr val="FFC000"/>
                </a:solidFill>
              </a:rPr>
              <a:t> परिवर्तन</a:t>
            </a:r>
            <a:endParaRPr sz="2800" lang="en-US" u="sng">
              <a:solidFill>
                <a:srgbClr val="FFC000"/>
              </a:solidFill>
            </a:endParaRPr>
          </a:p>
        </p:txBody>
      </p:sp>
      <p:sp>
        <p:nvSpPr>
          <p:cNvPr id="1048620" name=""/>
          <p:cNvSpPr txBox="1"/>
          <p:nvPr/>
        </p:nvSpPr>
        <p:spPr>
          <a:xfrm>
            <a:off x="1254665" y="5421184"/>
            <a:ext cx="6014257" cy="510540"/>
          </a:xfrm>
          <a:prstGeom prst="rect"/>
        </p:spPr>
        <p:txBody>
          <a:bodyPr rtlCol="0" wrap="square">
            <a:spAutoFit/>
          </a:bodyPr>
          <a:p>
            <a:r>
              <a:rPr sz="2800" lang="en-US" u="sng">
                <a:solidFill>
                  <a:srgbClr val="BF0000"/>
                </a:solidFill>
              </a:rPr>
              <a:t>3</a:t>
            </a:r>
            <a:r>
              <a:rPr sz="2800" lang="en-US" u="sng">
                <a:solidFill>
                  <a:srgbClr val="BF0000"/>
                </a:solidFill>
              </a:rPr>
              <a:t>.</a:t>
            </a:r>
            <a:r>
              <a:rPr sz="2800" lang="en-US" u="sng">
                <a:solidFill>
                  <a:srgbClr val="BF0000"/>
                </a:solidFill>
              </a:rPr>
              <a:t> </a:t>
            </a:r>
            <a:r>
              <a:rPr sz="2800" lang="en-US" u="sng">
                <a:solidFill>
                  <a:srgbClr val="BF0000"/>
                </a:solidFill>
              </a:rPr>
              <a:t>एम</a:t>
            </a:r>
            <a:r>
              <a:rPr sz="2800" lang="en-US" u="sng">
                <a:solidFill>
                  <a:srgbClr val="BF0000"/>
                </a:solidFill>
              </a:rPr>
              <a:t> </a:t>
            </a:r>
            <a:r>
              <a:rPr sz="2800" lang="en-US" u="sng">
                <a:solidFill>
                  <a:srgbClr val="BF0000"/>
                </a:solidFill>
              </a:rPr>
              <a:t>.</a:t>
            </a:r>
            <a:r>
              <a:rPr sz="2800" lang="en-US" u="sng">
                <a:solidFill>
                  <a:srgbClr val="BF0000"/>
                </a:solidFill>
              </a:rPr>
              <a:t>के</a:t>
            </a:r>
            <a:r>
              <a:rPr sz="2800" lang="en-US" u="sng">
                <a:solidFill>
                  <a:srgbClr val="BF0000"/>
                </a:solidFill>
              </a:rPr>
              <a:t>.</a:t>
            </a:r>
            <a:r>
              <a:rPr sz="2800" lang="en-US" u="sng">
                <a:solidFill>
                  <a:srgbClr val="BF0000"/>
                </a:solidFill>
              </a:rPr>
              <a:t> शर्मा</a:t>
            </a:r>
            <a:r>
              <a:rPr sz="2800" lang="en-US" u="sng">
                <a:solidFill>
                  <a:srgbClr val="BF0000"/>
                </a:solidFill>
              </a:rPr>
              <a:t>। </a:t>
            </a:r>
            <a:r>
              <a:rPr sz="2800" lang="en-US" u="sng">
                <a:solidFill>
                  <a:srgbClr val="BF0000"/>
                </a:solidFill>
              </a:rPr>
              <a:t> </a:t>
            </a:r>
            <a:r>
              <a:rPr sz="2800" lang="en-US" u="sng">
                <a:solidFill>
                  <a:srgbClr val="BF0000"/>
                </a:solidFill>
              </a:rPr>
              <a:t> </a:t>
            </a:r>
            <a:r>
              <a:rPr sz="2800" lang="en-US" u="sng">
                <a:solidFill>
                  <a:srgbClr val="BF0000"/>
                </a:solidFill>
              </a:rPr>
              <a:t> </a:t>
            </a:r>
            <a:r>
              <a:rPr sz="2800" lang="en-US" u="sng">
                <a:solidFill>
                  <a:srgbClr val="BF0000"/>
                </a:solidFill>
              </a:rPr>
              <a:t> </a:t>
            </a:r>
            <a:r>
              <a:rPr sz="2800" lang="en-US" u="sng">
                <a:solidFill>
                  <a:srgbClr val="BF0000"/>
                </a:solidFill>
              </a:rPr>
              <a:t>-</a:t>
            </a:r>
            <a:r>
              <a:rPr sz="2800" lang="en-US" u="sng">
                <a:solidFill>
                  <a:srgbClr val="BF0000"/>
                </a:solidFill>
              </a:rPr>
              <a:t> </a:t>
            </a:r>
            <a:r>
              <a:rPr sz="2800" lang="en-US" u="sng">
                <a:solidFill>
                  <a:srgbClr val="BF0000"/>
                </a:solidFill>
              </a:rPr>
              <a:t>सामाजिक</a:t>
            </a:r>
            <a:r>
              <a:rPr sz="2800" lang="en-US" u="sng">
                <a:solidFill>
                  <a:srgbClr val="BF0000"/>
                </a:solidFill>
              </a:rPr>
              <a:t> परिवर्तन</a:t>
            </a:r>
            <a:endParaRPr sz="2800" lang="en-US" u="sng">
              <a:solidFill>
                <a:srgbClr val="B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259773" y="60614"/>
            <a:ext cx="8624454" cy="6736772"/>
          </a:xfrm>
          <a:prstGeom prst="rect"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xmlns:r="http://schemas.openxmlformats.org/officeDocument/2006/relationships" r:embed="rId1"/>
          <a:stretch>
            <a:fillRect/>
          </a:stretch>
        </a:blipFill>
      </p:bgPr>
    </p:bg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"/>
          <p:cNvSpPr txBox="1"/>
          <p:nvPr/>
        </p:nvSpPr>
        <p:spPr>
          <a:xfrm>
            <a:off x="3764979" y="6570979"/>
            <a:ext cx="4690076" cy="510540"/>
          </a:xfrm>
          <a:prstGeom prst="rect"/>
          <a:solidFill>
            <a:srgbClr val="FFE5E5"/>
          </a:solidFill>
        </p:spPr>
        <p:txBody>
          <a:bodyPr rtlCol="0" wrap="square">
            <a:spAutoFit/>
          </a:bodyPr>
          <a:p>
            <a:r>
              <a:rPr sz="2800" lang="en-US">
                <a:solidFill>
                  <a:srgbClr val="000000"/>
                </a:solidFill>
              </a:rPr>
              <a:t/>
            </a:r>
            <a:endParaRPr sz="2800" lang="en-US">
              <a:solidFill>
                <a:srgbClr val="000000"/>
              </a:solidFill>
            </a:endParaRPr>
          </a:p>
        </p:txBody>
      </p:sp>
      <p:cxnSp>
        <p:nvCxnSpPr>
          <p:cNvPr id="3145728" name=""/>
          <p:cNvCxnSpPr>
            <a:cxnSpLocks/>
          </p:cNvCxnSpPr>
          <p:nvPr/>
        </p:nvCxnSpPr>
        <p:spPr>
          <a:xfrm>
            <a:off x="6024679" y="4198199"/>
            <a:ext cx="70880" cy="767686"/>
          </a:xfrm>
          <a:prstGeom prst="line"/>
          <a:solidFill>
            <a:srgbClr val="FFFFFF"/>
          </a:solidFill>
          <a:ln w="25400">
            <a:solidFill>
              <a:srgbClr val="666666"/>
            </a:solidFill>
          </a:ln>
        </p:spPr>
      </p:cxnSp>
      <p:sp>
        <p:nvSpPr>
          <p:cNvPr id="1048682" name=""/>
          <p:cNvSpPr txBox="1"/>
          <p:nvPr/>
        </p:nvSpPr>
        <p:spPr>
          <a:xfrm>
            <a:off x="12697682" y="5022771"/>
            <a:ext cx="6504411" cy="510540"/>
          </a:xfrm>
          <a:prstGeom prst="rect"/>
        </p:spPr>
        <p:txBody>
          <a:bodyPr rtlCol="0" wrap="square">
            <a:spAutoFit/>
          </a:bodyPr>
          <a:p>
            <a:r>
              <a:rPr sz="2800" lang="en-GB">
                <a:solidFill>
                  <a:srgbClr val="000000"/>
                </a:solidFill>
              </a:rPr>
              <a:t/>
            </a:r>
            <a:endParaRPr sz="2800" lang="en-GB">
              <a:solidFill>
                <a:srgbClr val="000000"/>
              </a:solidFill>
            </a:endParaRPr>
          </a:p>
        </p:txBody>
      </p:sp>
      <p:sp>
        <p:nvSpPr>
          <p:cNvPr id="1048689" name=""/>
          <p:cNvSpPr txBox="1"/>
          <p:nvPr/>
        </p:nvSpPr>
        <p:spPr>
          <a:xfrm>
            <a:off x="2572000" y="3219450"/>
            <a:ext cx="4000000" cy="510540"/>
          </a:xfrm>
          <a:prstGeom prst="rect"/>
        </p:spPr>
        <p:txBody>
          <a:bodyPr rtlCol="0" wrap="square">
            <a:spAutoFit/>
          </a:bodyPr>
          <a:p>
            <a:r>
              <a:rPr sz="2800" lang="en-GB">
                <a:solidFill>
                  <a:srgbClr val="000000"/>
                </a:solidFill>
              </a:rPr>
              <a:t/>
            </a:r>
            <a:endParaRPr sz="2800" lang="en-GB">
              <a:solidFill>
                <a:srgbClr val="000000"/>
              </a:solidFill>
            </a:endParaRPr>
          </a:p>
        </p:txBody>
      </p:sp>
      <p:sp>
        <p:nvSpPr>
          <p:cNvPr id="1048692" name=""/>
          <p:cNvSpPr/>
          <p:nvPr/>
        </p:nvSpPr>
        <p:spPr>
          <a:xfrm>
            <a:off x="-1953460" y="-1050174"/>
            <a:ext cx="12056418" cy="7908174"/>
          </a:xfrm>
          <a:prstGeom prst="rect"/>
          <a:solidFill>
            <a:srgbClr val="FFFFFF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ctr"/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cut thruBlk="0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"/>
          <p:cNvSpPr txBox="1"/>
          <p:nvPr/>
        </p:nvSpPr>
        <p:spPr>
          <a:xfrm>
            <a:off x="1157943" y="548728"/>
            <a:ext cx="1518735" cy="637540"/>
          </a:xfrm>
          <a:prstGeom prst="rect"/>
          <a:solidFill>
            <a:srgbClr val="92D04F"/>
          </a:solidFill>
        </p:spPr>
        <p:txBody>
          <a:bodyPr rtlCol="0" wrap="square">
            <a:spAutoFit/>
          </a:bodyPr>
          <a:p>
            <a:r>
              <a:rPr b="1" sz="3700" i="1" lang="en-US" u="sng">
                <a:solidFill>
                  <a:srgbClr val="000000"/>
                </a:solidFill>
              </a:rPr>
              <a:t>रूपरेखा</a:t>
            </a:r>
            <a:endParaRPr b="1" sz="3700" i="1" lang="en-US" u="sng">
              <a:solidFill>
                <a:srgbClr val="000000"/>
              </a:solidFill>
            </a:endParaRPr>
          </a:p>
        </p:txBody>
      </p:sp>
      <p:sp>
        <p:nvSpPr>
          <p:cNvPr id="1048598" name=""/>
          <p:cNvSpPr txBox="1"/>
          <p:nvPr/>
        </p:nvSpPr>
        <p:spPr>
          <a:xfrm flipH="1">
            <a:off x="3417002" y="918299"/>
            <a:ext cx="1584906" cy="574040"/>
          </a:xfrm>
          <a:prstGeom prst="rect"/>
          <a:solidFill>
            <a:srgbClr val="02A5E3"/>
          </a:solidFill>
          <a:ln>
            <a:solidFill>
              <a:srgbClr val="92D04F"/>
            </a:solidFill>
            <a:prstDash val="solid"/>
          </a:ln>
        </p:spPr>
        <p:txBody>
          <a:bodyPr rtlCol="0" wrap="square">
            <a:spAutoFit/>
          </a:bodyPr>
          <a:p>
            <a:r>
              <a:rPr b="1" sz="3200" lang="en-US" u="sng">
                <a:solidFill>
                  <a:srgbClr val="6600CC"/>
                </a:solidFill>
              </a:rPr>
              <a:t>प्रस्तावना</a:t>
            </a:r>
            <a:r>
              <a:rPr b="1" sz="3200" lang="en-US" u="sng">
                <a:solidFill>
                  <a:srgbClr val="6600CC"/>
                </a:solidFill>
              </a:rPr>
              <a:t> </a:t>
            </a:r>
            <a:endParaRPr b="1" sz="3200" lang="en-US" u="sng">
              <a:solidFill>
                <a:srgbClr val="6600CC"/>
              </a:solidFill>
            </a:endParaRPr>
          </a:p>
        </p:txBody>
      </p:sp>
      <p:sp>
        <p:nvSpPr>
          <p:cNvPr id="1048599" name=""/>
          <p:cNvSpPr txBox="1"/>
          <p:nvPr/>
        </p:nvSpPr>
        <p:spPr>
          <a:xfrm>
            <a:off x="3751343" y="1730084"/>
            <a:ext cx="1158210" cy="586740"/>
          </a:xfrm>
          <a:prstGeom prst="rect"/>
          <a:solidFill>
            <a:srgbClr val="D04617"/>
          </a:solidFill>
        </p:spPr>
        <p:txBody>
          <a:bodyPr rtlCol="0" wrap="square">
            <a:spAutoFit/>
          </a:bodyPr>
          <a:p>
            <a:r>
              <a:rPr b="1" sz="3300" lang="en-US" u="sng">
                <a:solidFill>
                  <a:srgbClr val="FFC000"/>
                </a:solidFill>
              </a:rPr>
              <a:t>अर्थ</a:t>
            </a:r>
            <a:endParaRPr b="1" sz="3300" lang="en-US" u="sng">
              <a:solidFill>
                <a:srgbClr val="FFC000"/>
              </a:solidFill>
            </a:endParaRPr>
          </a:p>
        </p:txBody>
      </p:sp>
      <p:sp>
        <p:nvSpPr>
          <p:cNvPr id="1048600" name=""/>
          <p:cNvSpPr txBox="1"/>
          <p:nvPr/>
        </p:nvSpPr>
        <p:spPr>
          <a:xfrm>
            <a:off x="3417001" y="2541868"/>
            <a:ext cx="1399091" cy="561340"/>
          </a:xfrm>
          <a:prstGeom prst="rect"/>
          <a:solidFill>
            <a:srgbClr val="FFE100"/>
          </a:solidFill>
          <a:ln>
            <a:solidFill>
              <a:srgbClr val="92D04F"/>
            </a:solidFill>
            <a:prstDash val="solid"/>
          </a:ln>
        </p:spPr>
        <p:txBody>
          <a:bodyPr rtlCol="0" wrap="square">
            <a:spAutoFit/>
          </a:bodyPr>
          <a:p>
            <a:r>
              <a:rPr b="1" sz="3100" lang="en-US" u="sng">
                <a:solidFill>
                  <a:srgbClr val="000000"/>
                </a:solidFill>
              </a:rPr>
              <a:t>परिभाषा</a:t>
            </a:r>
            <a:endParaRPr b="1" sz="3100" lang="en-US" u="sng">
              <a:solidFill>
                <a:srgbClr val="000000"/>
              </a:solidFill>
            </a:endParaRPr>
          </a:p>
        </p:txBody>
      </p:sp>
      <p:sp>
        <p:nvSpPr>
          <p:cNvPr id="1048601" name=""/>
          <p:cNvSpPr txBox="1"/>
          <p:nvPr/>
        </p:nvSpPr>
        <p:spPr>
          <a:xfrm>
            <a:off x="1712216" y="3547870"/>
            <a:ext cx="5477879" cy="561340"/>
          </a:xfrm>
          <a:prstGeom prst="rect"/>
          <a:solidFill>
            <a:srgbClr val="FFC000"/>
          </a:solidFill>
          <a:ln>
            <a:solidFill>
              <a:srgbClr val="FFC000"/>
            </a:solidFill>
            <a:prstDash val="solid"/>
          </a:ln>
        </p:spPr>
        <p:txBody>
          <a:bodyPr rtlCol="0" wrap="square">
            <a:spAutoFit/>
          </a:bodyPr>
          <a:p>
            <a:r>
              <a:rPr b="1" sz="3100" lang="en-US" u="sng">
                <a:solidFill>
                  <a:srgbClr val="000000"/>
                </a:solidFill>
              </a:rPr>
              <a:t>सामाजिक</a:t>
            </a:r>
            <a:r>
              <a:rPr b="1" sz="3100" lang="en-US" u="sng">
                <a:solidFill>
                  <a:srgbClr val="000000"/>
                </a:solidFill>
              </a:rPr>
              <a:t> नियंत्रण</a:t>
            </a:r>
            <a:r>
              <a:rPr b="1" sz="3100" lang="en-US" u="sng">
                <a:solidFill>
                  <a:srgbClr val="000000"/>
                </a:solidFill>
              </a:rPr>
              <a:t> की</a:t>
            </a:r>
            <a:r>
              <a:rPr b="1" sz="3100" lang="en-US" u="sng">
                <a:solidFill>
                  <a:srgbClr val="000000"/>
                </a:solidFill>
              </a:rPr>
              <a:t> विभिन्न</a:t>
            </a:r>
            <a:r>
              <a:rPr b="1" sz="3100" lang="en-US" u="sng">
                <a:solidFill>
                  <a:srgbClr val="000000"/>
                </a:solidFill>
              </a:rPr>
              <a:t> संस्थाएं</a:t>
            </a:r>
            <a:r>
              <a:rPr b="1" sz="3100" lang="en-US" u="sng">
                <a:solidFill>
                  <a:srgbClr val="000000"/>
                </a:solidFill>
              </a:rPr>
              <a:t> </a:t>
            </a:r>
            <a:endParaRPr b="1" sz="3100" lang="en-US" u="sng">
              <a:solidFill>
                <a:srgbClr val="000000"/>
              </a:solidFill>
            </a:endParaRPr>
          </a:p>
        </p:txBody>
      </p:sp>
      <p:sp>
        <p:nvSpPr>
          <p:cNvPr id="1048602" name=""/>
          <p:cNvSpPr txBox="1"/>
          <p:nvPr/>
        </p:nvSpPr>
        <p:spPr>
          <a:xfrm>
            <a:off x="2077163" y="4397329"/>
            <a:ext cx="4974713" cy="535940"/>
          </a:xfrm>
          <a:prstGeom prst="rect"/>
          <a:solidFill>
            <a:srgbClr val="FF6600"/>
          </a:solidFill>
        </p:spPr>
        <p:txBody>
          <a:bodyPr rtlCol="0" wrap="square">
            <a:spAutoFit/>
          </a:bodyPr>
          <a:p>
            <a:r>
              <a:rPr b="0" sz="3000" lang="en-US" u="sng">
                <a:solidFill>
                  <a:srgbClr val="000000"/>
                </a:solidFill>
              </a:rPr>
              <a:t>(</a:t>
            </a:r>
            <a:r>
              <a:rPr b="0" sz="3000" lang="en-US" u="sng">
                <a:solidFill>
                  <a:srgbClr val="000000"/>
                </a:solidFill>
              </a:rPr>
              <a:t>राज्य</a:t>
            </a:r>
            <a:r>
              <a:rPr b="0" sz="3000" lang="en-US" u="sng">
                <a:solidFill>
                  <a:srgbClr val="000000"/>
                </a:solidFill>
              </a:rPr>
              <a:t>,</a:t>
            </a:r>
            <a:r>
              <a:rPr b="0" sz="3000" lang="en-US" u="sng">
                <a:solidFill>
                  <a:srgbClr val="000000"/>
                </a:solidFill>
              </a:rPr>
              <a:t>परिवार</a:t>
            </a:r>
            <a:r>
              <a:rPr b="0" sz="3000" lang="en-US" u="sng">
                <a:solidFill>
                  <a:srgbClr val="000000"/>
                </a:solidFill>
              </a:rPr>
              <a:t>,</a:t>
            </a:r>
            <a:r>
              <a:rPr b="0" sz="3000" lang="en-US" u="sng">
                <a:solidFill>
                  <a:srgbClr val="000000"/>
                </a:solidFill>
              </a:rPr>
              <a:t> कानून</a:t>
            </a:r>
            <a:r>
              <a:rPr b="0" sz="3000" lang="en-US" u="sng">
                <a:solidFill>
                  <a:srgbClr val="000000"/>
                </a:solidFill>
              </a:rPr>
              <a:t>,</a:t>
            </a:r>
            <a:r>
              <a:rPr b="0" sz="3000" lang="en-US" u="sng">
                <a:solidFill>
                  <a:srgbClr val="000000"/>
                </a:solidFill>
              </a:rPr>
              <a:t> शिक्षा</a:t>
            </a:r>
            <a:r>
              <a:rPr b="0" sz="3000" lang="en-US" u="sng">
                <a:solidFill>
                  <a:srgbClr val="000000"/>
                </a:solidFill>
              </a:rPr>
              <a:t> </a:t>
            </a:r>
            <a:r>
              <a:rPr b="0" sz="3000" lang="en-US" u="sng">
                <a:solidFill>
                  <a:srgbClr val="000000"/>
                </a:solidFill>
              </a:rPr>
              <a:t>,</a:t>
            </a:r>
            <a:r>
              <a:rPr b="0" sz="3000" lang="en-US" u="sng">
                <a:solidFill>
                  <a:srgbClr val="000000"/>
                </a:solidFill>
              </a:rPr>
              <a:t>धर्म</a:t>
            </a:r>
            <a:r>
              <a:rPr b="0" sz="3000" lang="en-US" u="sng">
                <a:solidFill>
                  <a:srgbClr val="000000"/>
                </a:solidFill>
              </a:rPr>
              <a:t>)</a:t>
            </a:r>
            <a:endParaRPr b="0" sz="3000" lang="en-US" u="sng">
              <a:solidFill>
                <a:srgbClr val="000000"/>
              </a:solidFill>
            </a:endParaRPr>
          </a:p>
        </p:txBody>
      </p:sp>
      <p:sp>
        <p:nvSpPr>
          <p:cNvPr id="1048603" name=""/>
          <p:cNvSpPr txBox="1"/>
          <p:nvPr/>
        </p:nvSpPr>
        <p:spPr>
          <a:xfrm>
            <a:off x="3657866" y="5124591"/>
            <a:ext cx="1586579" cy="586741"/>
          </a:xfrm>
          <a:prstGeom prst="rect"/>
          <a:solidFill>
            <a:srgbClr val="65FF65"/>
          </a:solidFill>
        </p:spPr>
        <p:txBody>
          <a:bodyPr rtlCol="0" wrap="square">
            <a:spAutoFit/>
          </a:bodyPr>
          <a:p>
            <a:r>
              <a:rPr b="1" sz="3300" lang="en-US" u="sng">
                <a:solidFill>
                  <a:srgbClr val="000000"/>
                </a:solidFill>
              </a:rPr>
              <a:t>निष्कर्ष</a:t>
            </a:r>
            <a:endParaRPr b="1" sz="3300" lang="en-US" u="sng">
              <a:solidFill>
                <a:srgbClr val="000000"/>
              </a:solidFill>
            </a:endParaRPr>
          </a:p>
        </p:txBody>
      </p:sp>
      <p:sp>
        <p:nvSpPr>
          <p:cNvPr id="1048604" name=""/>
          <p:cNvSpPr txBox="1"/>
          <p:nvPr/>
        </p:nvSpPr>
        <p:spPr>
          <a:xfrm>
            <a:off x="3285862" y="5964421"/>
            <a:ext cx="2572277" cy="574040"/>
          </a:xfrm>
          <a:prstGeom prst="rect"/>
          <a:solidFill>
            <a:srgbClr val="02A5E3"/>
          </a:solidFill>
        </p:spPr>
        <p:txBody>
          <a:bodyPr rtlCol="0" wrap="square">
            <a:spAutoFit/>
          </a:bodyPr>
          <a:p>
            <a:r>
              <a:rPr b="1" sz="3200" lang="en-US" u="sng">
                <a:solidFill>
                  <a:srgbClr val="FFC000"/>
                </a:solidFill>
              </a:rPr>
              <a:t>संदर्भ</a:t>
            </a:r>
            <a:r>
              <a:rPr b="1" sz="3200" lang="en-US" u="sng">
                <a:solidFill>
                  <a:srgbClr val="FFC000"/>
                </a:solidFill>
              </a:rPr>
              <a:t> ग्रंथ</a:t>
            </a:r>
            <a:r>
              <a:rPr b="1" sz="3200" lang="en-US" u="sng">
                <a:solidFill>
                  <a:srgbClr val="FFC000"/>
                </a:solidFill>
              </a:rPr>
              <a:t> सूची</a:t>
            </a:r>
            <a:endParaRPr b="1" sz="3200" lang="en-US" u="sng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"/>
          <p:cNvSpPr txBox="1"/>
          <p:nvPr/>
        </p:nvSpPr>
        <p:spPr>
          <a:xfrm>
            <a:off x="3654387" y="252130"/>
            <a:ext cx="1835227" cy="701040"/>
          </a:xfrm>
          <a:prstGeom prst="rect"/>
          <a:solidFill>
            <a:srgbClr val="02A5E3"/>
          </a:solidFill>
        </p:spPr>
        <p:txBody>
          <a:bodyPr rtlCol="0" wrap="square">
            <a:spAutoFit/>
          </a:bodyPr>
          <a:p>
            <a:r>
              <a:rPr b="1" sz="4100" lang="en-US" u="sng">
                <a:solidFill>
                  <a:srgbClr val="FF6600"/>
                </a:solidFill>
              </a:rPr>
              <a:t>प्रस्तावना</a:t>
            </a:r>
            <a:endParaRPr b="1" sz="4100" lang="en-US" u="sng">
              <a:solidFill>
                <a:srgbClr val="FF6600"/>
              </a:solidFill>
            </a:endParaRPr>
          </a:p>
        </p:txBody>
      </p:sp>
      <p:sp>
        <p:nvSpPr>
          <p:cNvPr id="1048594" name=""/>
          <p:cNvSpPr txBox="1"/>
          <p:nvPr/>
        </p:nvSpPr>
        <p:spPr>
          <a:xfrm>
            <a:off x="463512" y="1231010"/>
            <a:ext cx="8216977" cy="4701540"/>
          </a:xfrm>
          <a:prstGeom prst="rect"/>
        </p:spPr>
        <p:txBody>
          <a:bodyPr rtlCol="0" wrap="square">
            <a:spAutoFit/>
          </a:bodyPr>
          <a:p>
            <a:r>
              <a:rPr b="1" sz="2800" lang="en-US" u="sng">
                <a:solidFill>
                  <a:srgbClr val="92D04F"/>
                </a:solidFill>
              </a:rPr>
              <a:t>सामाजिक</a:t>
            </a:r>
            <a:r>
              <a:rPr b="1" sz="2800" lang="en-US" u="sng">
                <a:solidFill>
                  <a:srgbClr val="92D04F"/>
                </a:solidFill>
              </a:rPr>
              <a:t> नियंत्रण</a:t>
            </a:r>
            <a:r>
              <a:rPr b="1" sz="2800" lang="en-US" u="sng">
                <a:solidFill>
                  <a:srgbClr val="92D04F"/>
                </a:solidFill>
              </a:rPr>
              <a:t> की</a:t>
            </a:r>
            <a:r>
              <a:rPr b="1" sz="2800" lang="en-US" u="sng">
                <a:solidFill>
                  <a:srgbClr val="92D04F"/>
                </a:solidFill>
              </a:rPr>
              <a:t> अवधारणा</a:t>
            </a:r>
            <a:r>
              <a:rPr b="1" sz="2800" lang="en-US" u="sng">
                <a:solidFill>
                  <a:srgbClr val="92D04F"/>
                </a:solidFill>
              </a:rPr>
              <a:t> का</a:t>
            </a:r>
            <a:r>
              <a:rPr b="1" sz="2800" lang="en-US" u="sng">
                <a:solidFill>
                  <a:srgbClr val="92D04F"/>
                </a:solidFill>
              </a:rPr>
              <a:t> समाज</a:t>
            </a:r>
            <a:r>
              <a:rPr b="1" sz="2800" lang="en-US" u="sng">
                <a:solidFill>
                  <a:srgbClr val="92D04F"/>
                </a:solidFill>
              </a:rPr>
              <a:t>शास्त्रीय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साहित्य</a:t>
            </a:r>
            <a:r>
              <a:rPr b="1" sz="2800" lang="en-US" u="sng">
                <a:solidFill>
                  <a:srgbClr val="92D04F"/>
                </a:solidFill>
              </a:rPr>
              <a:t> में</a:t>
            </a:r>
            <a:r>
              <a:rPr b="1" sz="2800" lang="en-US" u="sng">
                <a:solidFill>
                  <a:srgbClr val="92D04F"/>
                </a:solidFill>
              </a:rPr>
              <a:t> महत्वपूर्ण</a:t>
            </a:r>
            <a:r>
              <a:rPr b="1" sz="2800" lang="en-US" u="sng">
                <a:solidFill>
                  <a:srgbClr val="92D04F"/>
                </a:solidFill>
              </a:rPr>
              <a:t> स्थान</a:t>
            </a:r>
            <a:r>
              <a:rPr b="1" sz="2800" lang="en-US" u="sng">
                <a:solidFill>
                  <a:srgbClr val="92D04F"/>
                </a:solidFill>
              </a:rPr>
              <a:t> है</a:t>
            </a:r>
            <a:r>
              <a:rPr b="1" sz="2800" lang="en-US" u="sng">
                <a:solidFill>
                  <a:srgbClr val="92D04F"/>
                </a:solidFill>
              </a:rPr>
              <a:t>।</a:t>
            </a:r>
            <a:r>
              <a:rPr b="1" sz="2800" lang="en-US" u="sng">
                <a:solidFill>
                  <a:srgbClr val="92D04F"/>
                </a:solidFill>
              </a:rPr>
              <a:t> सामाजिक संरचना</a:t>
            </a:r>
            <a:r>
              <a:rPr b="1" sz="2800" lang="en-US" u="sng">
                <a:solidFill>
                  <a:srgbClr val="92D04F"/>
                </a:solidFill>
              </a:rPr>
              <a:t> में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दृं</a:t>
            </a:r>
            <a:r>
              <a:rPr b="1" sz="2800" lang="en-US" u="sng">
                <a:solidFill>
                  <a:srgbClr val="92D04F"/>
                </a:solidFill>
              </a:rPr>
              <a:t>न</a:t>
            </a:r>
            <a:r>
              <a:rPr b="1" sz="2800" lang="en-US" u="sng">
                <a:solidFill>
                  <a:srgbClr val="92D04F"/>
                </a:solidFill>
              </a:rPr>
              <a:t>त</a:t>
            </a:r>
            <a:r>
              <a:rPr b="1" sz="2800" lang="en-US" u="sng">
                <a:solidFill>
                  <a:srgbClr val="92D04F"/>
                </a:solidFill>
              </a:rPr>
              <a:t>ा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एवं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समन्वय</a:t>
            </a:r>
            <a:r>
              <a:rPr b="1" sz="2800" lang="en-US" u="sng">
                <a:solidFill>
                  <a:srgbClr val="92D04F"/>
                </a:solidFill>
              </a:rPr>
              <a:t> रखने</a:t>
            </a:r>
            <a:r>
              <a:rPr b="1" sz="2800" lang="en-US" u="sng">
                <a:solidFill>
                  <a:srgbClr val="92D04F"/>
                </a:solidFill>
              </a:rPr>
              <a:t> वाली</a:t>
            </a:r>
            <a:r>
              <a:rPr b="1" sz="2800" lang="en-US" u="sng">
                <a:solidFill>
                  <a:srgbClr val="92D04F"/>
                </a:solidFill>
              </a:rPr>
              <a:t> शक्तियों</a:t>
            </a:r>
            <a:r>
              <a:rPr b="1" sz="2800" lang="en-US" u="sng">
                <a:solidFill>
                  <a:srgbClr val="92D04F"/>
                </a:solidFill>
              </a:rPr>
              <a:t> के</a:t>
            </a:r>
            <a:r>
              <a:rPr b="1" sz="2800" lang="en-US" u="sng">
                <a:solidFill>
                  <a:srgbClr val="92D04F"/>
                </a:solidFill>
              </a:rPr>
              <a:t> संदर्भ</a:t>
            </a:r>
            <a:r>
              <a:rPr b="1" sz="2800" lang="en-US" u="sng">
                <a:solidFill>
                  <a:srgbClr val="92D04F"/>
                </a:solidFill>
              </a:rPr>
              <a:t> में</a:t>
            </a:r>
            <a:r>
              <a:rPr b="1" sz="2800" lang="en-US" u="sng">
                <a:solidFill>
                  <a:srgbClr val="92D04F"/>
                </a:solidFill>
              </a:rPr>
              <a:t> जितना</a:t>
            </a:r>
            <a:r>
              <a:rPr b="1" sz="2800" lang="en-US" u="sng">
                <a:solidFill>
                  <a:srgbClr val="92D04F"/>
                </a:solidFill>
              </a:rPr>
              <a:t> साहित्य</a:t>
            </a:r>
            <a:r>
              <a:rPr b="1" sz="2800" lang="en-US" u="sng">
                <a:solidFill>
                  <a:srgbClr val="92D04F"/>
                </a:solidFill>
              </a:rPr>
              <a:t> रखा</a:t>
            </a:r>
            <a:r>
              <a:rPr b="1" sz="2800" lang="en-US" u="sng">
                <a:solidFill>
                  <a:srgbClr val="92D04F"/>
                </a:solidFill>
              </a:rPr>
              <a:t> गया</a:t>
            </a:r>
            <a:r>
              <a:rPr b="1" sz="2800" lang="en-US" u="sng">
                <a:solidFill>
                  <a:srgbClr val="92D04F"/>
                </a:solidFill>
              </a:rPr>
              <a:t> उसे</a:t>
            </a:r>
            <a:r>
              <a:rPr b="1" sz="2800" lang="en-US" u="sng">
                <a:solidFill>
                  <a:srgbClr val="92D04F"/>
                </a:solidFill>
              </a:rPr>
              <a:t> सामाजिक</a:t>
            </a:r>
            <a:r>
              <a:rPr b="1" sz="2800" lang="en-US" u="sng">
                <a:solidFill>
                  <a:srgbClr val="92D04F"/>
                </a:solidFill>
              </a:rPr>
              <a:t> नियंत्रण</a:t>
            </a:r>
            <a:r>
              <a:rPr b="1" sz="2800" lang="en-US" u="sng">
                <a:solidFill>
                  <a:srgbClr val="92D04F"/>
                </a:solidFill>
              </a:rPr>
              <a:t> के</a:t>
            </a:r>
            <a:r>
              <a:rPr b="1" sz="2800" lang="en-US" u="sng">
                <a:solidFill>
                  <a:srgbClr val="92D04F"/>
                </a:solidFill>
              </a:rPr>
              <a:t> शीर्षक</a:t>
            </a:r>
            <a:r>
              <a:rPr b="1" sz="2800" lang="en-US" u="sng">
                <a:solidFill>
                  <a:srgbClr val="92D04F"/>
                </a:solidFill>
              </a:rPr>
              <a:t> के</a:t>
            </a:r>
            <a:r>
              <a:rPr b="1" sz="2800" lang="en-US" u="sng">
                <a:solidFill>
                  <a:srgbClr val="92D04F"/>
                </a:solidFill>
              </a:rPr>
              <a:t> अंतर्गत</a:t>
            </a:r>
            <a:r>
              <a:rPr b="1" sz="2800" lang="en-US" u="sng">
                <a:solidFill>
                  <a:srgbClr val="92D04F"/>
                </a:solidFill>
              </a:rPr>
              <a:t> रखा</a:t>
            </a:r>
            <a:r>
              <a:rPr b="1" sz="2800" lang="en-US" u="sng">
                <a:solidFill>
                  <a:srgbClr val="92D04F"/>
                </a:solidFill>
              </a:rPr>
              <a:t> गया</a:t>
            </a:r>
            <a:r>
              <a:rPr b="1" sz="2800" lang="en-US" u="sng">
                <a:solidFill>
                  <a:srgbClr val="92D04F"/>
                </a:solidFill>
              </a:rPr>
              <a:t> है</a:t>
            </a:r>
            <a:r>
              <a:rPr b="1" sz="2800" lang="en-US" u="sng">
                <a:solidFill>
                  <a:srgbClr val="92D04F"/>
                </a:solidFill>
              </a:rPr>
              <a:t>।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मैकाइवर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कहते</a:t>
            </a:r>
            <a:r>
              <a:rPr b="1" sz="2800" lang="en-US" u="sng">
                <a:solidFill>
                  <a:srgbClr val="92D04F"/>
                </a:solidFill>
              </a:rPr>
              <a:t> हैं</a:t>
            </a:r>
            <a:r>
              <a:rPr b="1" sz="2800" lang="en-US" u="sng">
                <a:solidFill>
                  <a:srgbClr val="92D04F"/>
                </a:solidFill>
              </a:rPr>
              <a:t> कि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समाजशास्त्रीय</a:t>
            </a:r>
            <a:r>
              <a:rPr b="1" sz="2800" lang="en-US" u="sng">
                <a:solidFill>
                  <a:srgbClr val="92D04F"/>
                </a:solidFill>
              </a:rPr>
              <a:t> साहित्य</a:t>
            </a:r>
            <a:r>
              <a:rPr b="1" sz="2800" lang="en-US" u="sng">
                <a:solidFill>
                  <a:srgbClr val="92D04F"/>
                </a:solidFill>
              </a:rPr>
              <a:t> का</a:t>
            </a:r>
            <a:r>
              <a:rPr b="1" sz="2800" lang="en-US" u="sng">
                <a:solidFill>
                  <a:srgbClr val="92D04F"/>
                </a:solidFill>
              </a:rPr>
              <a:t> एक</a:t>
            </a:r>
            <a:r>
              <a:rPr b="1" sz="2800" lang="en-US" u="sng">
                <a:solidFill>
                  <a:srgbClr val="92D04F"/>
                </a:solidFill>
              </a:rPr>
              <a:t> बहुत</a:t>
            </a:r>
            <a:r>
              <a:rPr b="1" sz="2800" lang="en-US" u="sng">
                <a:solidFill>
                  <a:srgbClr val="92D04F"/>
                </a:solidFill>
              </a:rPr>
              <a:t> बड़ा</a:t>
            </a:r>
            <a:r>
              <a:rPr b="1" sz="2800" lang="en-US" u="sng">
                <a:solidFill>
                  <a:srgbClr val="92D04F"/>
                </a:solidFill>
              </a:rPr>
              <a:t> भाग</a:t>
            </a:r>
            <a:r>
              <a:rPr b="1" sz="2800" lang="en-US" u="sng">
                <a:solidFill>
                  <a:srgbClr val="92D04F"/>
                </a:solidFill>
              </a:rPr>
              <a:t> सामाजिक</a:t>
            </a:r>
            <a:r>
              <a:rPr b="1" sz="2800" lang="en-US" u="sng">
                <a:solidFill>
                  <a:srgbClr val="92D04F"/>
                </a:solidFill>
              </a:rPr>
              <a:t> नियंत्रण</a:t>
            </a:r>
            <a:r>
              <a:rPr b="1" sz="2800" lang="en-US" u="sng">
                <a:solidFill>
                  <a:srgbClr val="92D04F"/>
                </a:solidFill>
              </a:rPr>
              <a:t> का</a:t>
            </a:r>
            <a:r>
              <a:rPr b="1" sz="2800" lang="en-US" u="sng">
                <a:solidFill>
                  <a:srgbClr val="92D04F"/>
                </a:solidFill>
              </a:rPr>
              <a:t> विवेचन</a:t>
            </a:r>
            <a:r>
              <a:rPr b="1" sz="2800" lang="en-US" u="sng">
                <a:solidFill>
                  <a:srgbClr val="92D04F"/>
                </a:solidFill>
              </a:rPr>
              <a:t> करता है</a:t>
            </a:r>
            <a:r>
              <a:rPr b="1" sz="2800" lang="en-US" u="sng">
                <a:solidFill>
                  <a:srgbClr val="92D04F"/>
                </a:solidFill>
              </a:rPr>
              <a:t>।</a:t>
            </a:r>
            <a:r>
              <a:rPr b="1" sz="2800" lang="en-US" u="sng">
                <a:solidFill>
                  <a:srgbClr val="92D04F"/>
                </a:solidFill>
              </a:rPr>
              <a:t> अमेरिकन</a:t>
            </a:r>
            <a:r>
              <a:rPr b="1" sz="2800" lang="en-US" u="sng">
                <a:solidFill>
                  <a:srgbClr val="92D04F"/>
                </a:solidFill>
              </a:rPr>
              <a:t> समाजशास्त्रीय</a:t>
            </a:r>
            <a:r>
              <a:rPr b="1" sz="2800" lang="en-US" u="sng">
                <a:solidFill>
                  <a:srgbClr val="92D04F"/>
                </a:solidFill>
              </a:rPr>
              <a:t> साहित्य</a:t>
            </a:r>
            <a:r>
              <a:rPr b="1" sz="2800" lang="en-US" u="sng">
                <a:solidFill>
                  <a:srgbClr val="92D04F"/>
                </a:solidFill>
              </a:rPr>
              <a:t> का</a:t>
            </a:r>
            <a:r>
              <a:rPr b="1" sz="2800" lang="en-US" u="sng">
                <a:solidFill>
                  <a:srgbClr val="92D04F"/>
                </a:solidFill>
              </a:rPr>
              <a:t> एक</a:t>
            </a:r>
            <a:r>
              <a:rPr b="1" sz="2800" lang="en-US" u="sng">
                <a:solidFill>
                  <a:srgbClr val="92D04F"/>
                </a:solidFill>
              </a:rPr>
              <a:t> बहुत</a:t>
            </a:r>
            <a:r>
              <a:rPr b="1" sz="2800" lang="en-US" u="sng">
                <a:solidFill>
                  <a:srgbClr val="92D04F"/>
                </a:solidFill>
              </a:rPr>
              <a:t> बड़ा</a:t>
            </a:r>
            <a:r>
              <a:rPr b="1" sz="2800" lang="en-US" u="sng">
                <a:solidFill>
                  <a:srgbClr val="92D04F"/>
                </a:solidFill>
              </a:rPr>
              <a:t> भाग</a:t>
            </a:r>
            <a:r>
              <a:rPr b="1" sz="2800" lang="en-US" u="sng">
                <a:solidFill>
                  <a:srgbClr val="92D04F"/>
                </a:solidFill>
              </a:rPr>
              <a:t> सामाजिक</a:t>
            </a:r>
            <a:r>
              <a:rPr b="1" sz="2800" lang="en-US" u="sng">
                <a:solidFill>
                  <a:srgbClr val="92D04F"/>
                </a:solidFill>
              </a:rPr>
              <a:t> नियंत्रण</a:t>
            </a:r>
            <a:r>
              <a:rPr b="1" sz="2800" lang="en-US" u="sng">
                <a:solidFill>
                  <a:srgbClr val="92D04F"/>
                </a:solidFill>
              </a:rPr>
              <a:t> का</a:t>
            </a:r>
            <a:r>
              <a:rPr b="1" sz="2800" lang="en-US" u="sng">
                <a:solidFill>
                  <a:srgbClr val="92D04F"/>
                </a:solidFill>
              </a:rPr>
              <a:t> विवेचन</a:t>
            </a:r>
            <a:r>
              <a:rPr b="1" sz="2800" lang="en-US" u="sng">
                <a:solidFill>
                  <a:srgbClr val="92D04F"/>
                </a:solidFill>
              </a:rPr>
              <a:t> करता</a:t>
            </a:r>
            <a:r>
              <a:rPr b="1" sz="2800" lang="en-US" u="sng">
                <a:solidFill>
                  <a:srgbClr val="92D04F"/>
                </a:solidFill>
              </a:rPr>
              <a:t> है</a:t>
            </a:r>
            <a:r>
              <a:rPr b="1" sz="2800" lang="en-US" u="sng">
                <a:solidFill>
                  <a:srgbClr val="92D04F"/>
                </a:solidFill>
              </a:rPr>
              <a:t> अमेरिकन</a:t>
            </a:r>
            <a:r>
              <a:rPr b="1" sz="2800" lang="en-US" u="sng">
                <a:solidFill>
                  <a:srgbClr val="92D04F"/>
                </a:solidFill>
              </a:rPr>
              <a:t> समाजशास्त्रीय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ई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एस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रॉस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 पहला</a:t>
            </a:r>
            <a:r>
              <a:rPr b="1" sz="2800" lang="en-US" u="sng">
                <a:solidFill>
                  <a:srgbClr val="92D04F"/>
                </a:solidFill>
              </a:rPr>
              <a:t> व्यक्ति</a:t>
            </a:r>
            <a:r>
              <a:rPr b="1" sz="2800" lang="en-US" u="sng">
                <a:solidFill>
                  <a:srgbClr val="92D04F"/>
                </a:solidFill>
              </a:rPr>
              <a:t> था</a:t>
            </a:r>
            <a:r>
              <a:rPr b="1" sz="2800" lang="en-US" u="sng">
                <a:solidFill>
                  <a:srgbClr val="92D04F"/>
                </a:solidFill>
              </a:rPr>
              <a:t> जिसने</a:t>
            </a:r>
            <a:r>
              <a:rPr b="1" sz="2800" lang="en-US" u="sng">
                <a:solidFill>
                  <a:srgbClr val="92D04F"/>
                </a:solidFill>
              </a:rPr>
              <a:t> सामाजिक</a:t>
            </a:r>
            <a:r>
              <a:rPr b="1" sz="2800" lang="en-US" u="sng">
                <a:solidFill>
                  <a:srgbClr val="92D04F"/>
                </a:solidFill>
              </a:rPr>
              <a:t> नियंत्रण</a:t>
            </a:r>
            <a:r>
              <a:rPr b="1" sz="2800" lang="en-US" u="sng">
                <a:solidFill>
                  <a:srgbClr val="92D04F"/>
                </a:solidFill>
              </a:rPr>
              <a:t> विषय</a:t>
            </a:r>
            <a:r>
              <a:rPr b="1" sz="2800" lang="en-US" u="sng">
                <a:solidFill>
                  <a:srgbClr val="92D04F"/>
                </a:solidFill>
              </a:rPr>
              <a:t> पर</a:t>
            </a:r>
            <a:r>
              <a:rPr b="1" sz="2800" lang="en-US" u="sng">
                <a:solidFill>
                  <a:srgbClr val="92D04F"/>
                </a:solidFill>
              </a:rPr>
              <a:t> 1901</a:t>
            </a:r>
            <a:r>
              <a:rPr b="1" sz="2800" lang="en-US" u="sng">
                <a:solidFill>
                  <a:srgbClr val="92D04F"/>
                </a:solidFill>
              </a:rPr>
              <a:t> में</a:t>
            </a:r>
            <a:r>
              <a:rPr b="1" sz="2800" lang="en-US" u="sng">
                <a:solidFill>
                  <a:srgbClr val="92D04F"/>
                </a:solidFill>
              </a:rPr>
              <a:t> अपनी</a:t>
            </a:r>
            <a:r>
              <a:rPr b="1" sz="2800" lang="en-US" u="sng">
                <a:solidFill>
                  <a:srgbClr val="92D04F"/>
                </a:solidFill>
              </a:rPr>
              <a:t> कृति</a:t>
            </a:r>
            <a:r>
              <a:rPr b="1" sz="2800" lang="en-US" u="sng">
                <a:solidFill>
                  <a:srgbClr val="92D04F"/>
                </a:solidFill>
              </a:rPr>
              <a:t>(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s</a:t>
            </a:r>
            <a:r>
              <a:rPr b="1" sz="2800" lang="en-US" u="sng">
                <a:solidFill>
                  <a:srgbClr val="92D04F"/>
                </a:solidFill>
              </a:rPr>
              <a:t>o</a:t>
            </a:r>
            <a:r>
              <a:rPr b="1" sz="2800" lang="en-US" u="sng">
                <a:solidFill>
                  <a:srgbClr val="92D04F"/>
                </a:solidFill>
              </a:rPr>
              <a:t>c</a:t>
            </a:r>
            <a:r>
              <a:rPr b="1" sz="2800" lang="en-US" u="sng">
                <a:solidFill>
                  <a:srgbClr val="92D04F"/>
                </a:solidFill>
              </a:rPr>
              <a:t>i</a:t>
            </a:r>
            <a:r>
              <a:rPr b="1" sz="2800" lang="en-US" u="sng">
                <a:solidFill>
                  <a:srgbClr val="92D04F"/>
                </a:solidFill>
              </a:rPr>
              <a:t>al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control</a:t>
            </a:r>
            <a:r>
              <a:rPr b="1" sz="2800" lang="en-US" u="sng">
                <a:solidFill>
                  <a:srgbClr val="92D04F"/>
                </a:solidFill>
              </a:rPr>
              <a:t>)</a:t>
            </a:r>
            <a:r>
              <a:rPr b="1" sz="2800" lang="en-US" u="sng">
                <a:solidFill>
                  <a:srgbClr val="92D04F"/>
                </a:solidFill>
              </a:rPr>
              <a:t> में</a:t>
            </a:r>
            <a:r>
              <a:rPr b="1" sz="2800" lang="en-US" u="sng">
                <a:solidFill>
                  <a:srgbClr val="92D04F"/>
                </a:solidFill>
              </a:rPr>
              <a:t> व्यवस्थित</a:t>
            </a:r>
            <a:r>
              <a:rPr b="1" sz="2800" lang="en-US" u="sng">
                <a:solidFill>
                  <a:srgbClr val="92D04F"/>
                </a:solidFill>
              </a:rPr>
              <a:t> विचार</a:t>
            </a:r>
            <a:r>
              <a:rPr b="1" sz="2800" lang="en-US" u="sng">
                <a:solidFill>
                  <a:srgbClr val="92D04F"/>
                </a:solidFill>
              </a:rPr>
              <a:t> व्यक्त</a:t>
            </a:r>
            <a:r>
              <a:rPr b="1" sz="2800" lang="en-US" u="sng">
                <a:solidFill>
                  <a:srgbClr val="92D04F"/>
                </a:solidFill>
              </a:rPr>
              <a:t> किए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.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।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r>
              <a:rPr b="1" sz="2800" lang="en-US" u="sng">
                <a:solidFill>
                  <a:srgbClr val="92D04F"/>
                </a:solidFill>
              </a:rPr>
              <a:t> </a:t>
            </a:r>
            <a:endParaRPr b="1" sz="2800" lang="en-US" u="sng">
              <a:solidFill>
                <a:srgbClr val="92D04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"/>
          <p:cNvSpPr txBox="1"/>
          <p:nvPr/>
        </p:nvSpPr>
        <p:spPr>
          <a:xfrm>
            <a:off x="3794498" y="855957"/>
            <a:ext cx="1171714" cy="815340"/>
          </a:xfrm>
          <a:prstGeom prst="rect"/>
          <a:solidFill>
            <a:srgbClr val="02A5E3"/>
          </a:solidFill>
        </p:spPr>
        <p:txBody>
          <a:bodyPr rtlCol="0" wrap="square">
            <a:spAutoFit/>
          </a:bodyPr>
          <a:p>
            <a:r>
              <a:rPr b="1" sz="4800" lang="en-US" u="sng">
                <a:solidFill>
                  <a:srgbClr val="000000"/>
                </a:solidFill>
              </a:rPr>
              <a:t>अर्थ</a:t>
            </a:r>
            <a:endParaRPr b="1" sz="4800" lang="en-US" u="sng">
              <a:solidFill>
                <a:srgbClr val="000000"/>
              </a:solidFill>
            </a:endParaRPr>
          </a:p>
        </p:txBody>
      </p:sp>
      <p:sp>
        <p:nvSpPr>
          <p:cNvPr id="1048590" name=""/>
          <p:cNvSpPr txBox="1"/>
          <p:nvPr/>
        </p:nvSpPr>
        <p:spPr>
          <a:xfrm>
            <a:off x="911391" y="2430780"/>
            <a:ext cx="7321219" cy="1691641"/>
          </a:xfrm>
          <a:prstGeom prst="rect"/>
        </p:spPr>
        <p:txBody>
          <a:bodyPr rtlCol="0" wrap="square">
            <a:spAutoFit/>
          </a:bodyPr>
          <a:p>
            <a:r>
              <a:rPr b="1" sz="3600" lang="en-US" u="sng">
                <a:solidFill>
                  <a:srgbClr val="FFC000"/>
                </a:solidFill>
              </a:rPr>
              <a:t>"</a:t>
            </a:r>
            <a:r>
              <a:rPr b="1" sz="3600" lang="en-US" u="sng">
                <a:solidFill>
                  <a:srgbClr val="FFC000"/>
                </a:solidFill>
              </a:rPr>
              <a:t>संपूर्ण</a:t>
            </a:r>
            <a:r>
              <a:rPr b="1" sz="3600" lang="en-US" u="sng">
                <a:solidFill>
                  <a:srgbClr val="FFC000"/>
                </a:solidFill>
              </a:rPr>
              <a:t> समाज</a:t>
            </a:r>
            <a:r>
              <a:rPr b="1" sz="3600" lang="en-US" u="sng">
                <a:solidFill>
                  <a:srgbClr val="FFC000"/>
                </a:solidFill>
              </a:rPr>
              <a:t> में</a:t>
            </a:r>
            <a:r>
              <a:rPr b="1" sz="3600" lang="en-US" u="sng">
                <a:solidFill>
                  <a:srgbClr val="FFC000"/>
                </a:solidFill>
              </a:rPr>
              <a:t> </a:t>
            </a:r>
            <a:r>
              <a:rPr b="1" sz="3600" lang="en-US" u="sng">
                <a:solidFill>
                  <a:srgbClr val="FFC000"/>
                </a:solidFill>
              </a:rPr>
              <a:t>ए</a:t>
            </a:r>
            <a:r>
              <a:rPr b="1" sz="3600" lang="en-US" u="sng">
                <a:solidFill>
                  <a:srgbClr val="FFC000"/>
                </a:solidFill>
              </a:rPr>
              <a:t>क</a:t>
            </a:r>
            <a:r>
              <a:rPr b="1" sz="3600" lang="en-US" u="sng">
                <a:solidFill>
                  <a:srgbClr val="FFC000"/>
                </a:solidFill>
              </a:rPr>
              <a:t>ता</a:t>
            </a:r>
            <a:r>
              <a:rPr b="1" sz="3600" lang="en-US" u="sng">
                <a:solidFill>
                  <a:srgbClr val="FFC000"/>
                </a:solidFill>
              </a:rPr>
              <a:t> </a:t>
            </a:r>
            <a:r>
              <a:rPr b="1" sz="3600" lang="en-US" u="sng">
                <a:solidFill>
                  <a:srgbClr val="FFC000"/>
                </a:solidFill>
              </a:rPr>
              <a:t>बनाए</a:t>
            </a:r>
            <a:r>
              <a:rPr b="1" sz="3600" lang="en-US" u="sng">
                <a:solidFill>
                  <a:srgbClr val="FFC000"/>
                </a:solidFill>
              </a:rPr>
              <a:t> रखने</a:t>
            </a:r>
            <a:r>
              <a:rPr b="1" sz="3600" lang="en-US" u="sng">
                <a:solidFill>
                  <a:srgbClr val="FFC000"/>
                </a:solidFill>
              </a:rPr>
              <a:t> के</a:t>
            </a:r>
            <a:r>
              <a:rPr b="1" sz="3600" lang="en-US" u="sng">
                <a:solidFill>
                  <a:srgbClr val="FFC000"/>
                </a:solidFill>
              </a:rPr>
              <a:t> लिए</a:t>
            </a:r>
            <a:r>
              <a:rPr b="1" sz="3600" lang="en-US" u="sng">
                <a:solidFill>
                  <a:srgbClr val="FFC000"/>
                </a:solidFill>
              </a:rPr>
              <a:t> लोगों</a:t>
            </a:r>
            <a:r>
              <a:rPr b="1" sz="3600" lang="en-US" u="sng">
                <a:solidFill>
                  <a:srgbClr val="FFC000"/>
                </a:solidFill>
              </a:rPr>
              <a:t> के</a:t>
            </a:r>
            <a:r>
              <a:rPr b="1" sz="3600" lang="en-US" u="sng">
                <a:solidFill>
                  <a:srgbClr val="FFC000"/>
                </a:solidFill>
              </a:rPr>
              <a:t> व्यवहार</a:t>
            </a:r>
            <a:r>
              <a:rPr b="1" sz="3600" lang="en-US" u="sng">
                <a:solidFill>
                  <a:srgbClr val="FFC000"/>
                </a:solidFill>
              </a:rPr>
              <a:t> का</a:t>
            </a:r>
            <a:r>
              <a:rPr b="1" sz="3600" lang="en-US" u="sng">
                <a:solidFill>
                  <a:srgbClr val="FFC000"/>
                </a:solidFill>
              </a:rPr>
              <a:t> नियमन</a:t>
            </a:r>
            <a:r>
              <a:rPr b="1" sz="3600" lang="en-US" u="sng">
                <a:solidFill>
                  <a:srgbClr val="FFC000"/>
                </a:solidFill>
              </a:rPr>
              <a:t> करना </a:t>
            </a:r>
            <a:r>
              <a:rPr b="1" sz="3600" lang="en-US" u="sng">
                <a:solidFill>
                  <a:srgbClr val="FFC000"/>
                </a:solidFill>
              </a:rPr>
              <a:t>ह</a:t>
            </a:r>
            <a:r>
              <a:rPr b="1" sz="3600" lang="en-US" u="sng">
                <a:solidFill>
                  <a:srgbClr val="FFC000"/>
                </a:solidFill>
              </a:rPr>
              <a:t>ी</a:t>
            </a:r>
            <a:r>
              <a:rPr b="1" sz="3600" lang="en-US" u="sng">
                <a:solidFill>
                  <a:srgbClr val="FFC000"/>
                </a:solidFill>
              </a:rPr>
              <a:t> सामाजिक नियंत्रण</a:t>
            </a:r>
            <a:r>
              <a:rPr b="1" sz="3600" lang="en-US" u="sng">
                <a:solidFill>
                  <a:srgbClr val="FFC000"/>
                </a:solidFill>
              </a:rPr>
              <a:t> है</a:t>
            </a:r>
            <a:r>
              <a:rPr b="1" sz="3600" lang="en-US" u="sng">
                <a:solidFill>
                  <a:srgbClr val="FFC000"/>
                </a:solidFill>
              </a:rPr>
              <a:t>।</a:t>
            </a:r>
            <a:r>
              <a:rPr b="1" sz="3600" lang="en-US" u="sng">
                <a:solidFill>
                  <a:srgbClr val="FFC000"/>
                </a:solidFill>
              </a:rPr>
              <a:t> </a:t>
            </a:r>
            <a:endParaRPr b="1" sz="3600" lang="en-US" u="sng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"/>
          <p:cNvSpPr txBox="1"/>
          <p:nvPr/>
        </p:nvSpPr>
        <p:spPr>
          <a:xfrm>
            <a:off x="3319189" y="398661"/>
            <a:ext cx="2107272" cy="688340"/>
          </a:xfrm>
          <a:prstGeom prst="rect"/>
          <a:solidFill>
            <a:srgbClr val="9933FF"/>
          </a:solidFill>
        </p:spPr>
        <p:txBody>
          <a:bodyPr rtlCol="0" wrap="square">
            <a:spAutoFit/>
          </a:bodyPr>
          <a:p>
            <a:r>
              <a:rPr b="1" sz="4000" lang="en-US" u="sng">
                <a:solidFill>
                  <a:srgbClr val="000000"/>
                </a:solidFill>
              </a:rPr>
              <a:t>परिभाषा</a:t>
            </a:r>
            <a:r>
              <a:rPr b="1" sz="4000" lang="en-US" u="sng">
                <a:solidFill>
                  <a:srgbClr val="000000"/>
                </a:solidFill>
              </a:rPr>
              <a:t> </a:t>
            </a:r>
            <a:endParaRPr b="1" sz="4000" lang="en-US" u="sng">
              <a:solidFill>
                <a:srgbClr val="000000"/>
              </a:solidFill>
            </a:endParaRPr>
          </a:p>
        </p:txBody>
      </p:sp>
      <p:sp>
        <p:nvSpPr>
          <p:cNvPr id="1048585" name=""/>
          <p:cNvSpPr txBox="1"/>
          <p:nvPr/>
        </p:nvSpPr>
        <p:spPr>
          <a:xfrm>
            <a:off x="614070" y="1434697"/>
            <a:ext cx="7868411" cy="2250440"/>
          </a:xfrm>
          <a:prstGeom prst="rect"/>
        </p:spPr>
        <p:txBody>
          <a:bodyPr rtlCol="0" wrap="square">
            <a:spAutoFit/>
          </a:bodyPr>
          <a:p>
            <a:r>
              <a:rPr b="1" sz="2900" lang="en-US" u="sng">
                <a:solidFill>
                  <a:srgbClr val="92D04F"/>
                </a:solidFill>
              </a:rPr>
              <a:t>मैकाइवर</a:t>
            </a:r>
            <a:r>
              <a:rPr b="1" sz="2900" lang="en-US" u="sng">
                <a:solidFill>
                  <a:srgbClr val="92D04F"/>
                </a:solidFill>
              </a:rPr>
              <a:t> एवं</a:t>
            </a:r>
            <a:r>
              <a:rPr b="1" sz="2900" lang="en-US" u="sng">
                <a:solidFill>
                  <a:srgbClr val="92D04F"/>
                </a:solidFill>
              </a:rPr>
              <a:t> </a:t>
            </a:r>
            <a:r>
              <a:rPr b="1" sz="2900" lang="en-US" u="sng">
                <a:solidFill>
                  <a:srgbClr val="92D04F"/>
                </a:solidFill>
              </a:rPr>
              <a:t>प</a:t>
            </a:r>
            <a:r>
              <a:rPr b="1" sz="2900" lang="en-US" u="sng">
                <a:solidFill>
                  <a:srgbClr val="92D04F"/>
                </a:solidFill>
              </a:rPr>
              <a:t>े</a:t>
            </a:r>
            <a:r>
              <a:rPr b="1" sz="2900" lang="en-US" u="sng">
                <a:solidFill>
                  <a:srgbClr val="92D04F"/>
                </a:solidFill>
              </a:rPr>
              <a:t>ज</a:t>
            </a:r>
            <a:r>
              <a:rPr b="1" sz="2900" lang="en-US" u="sng">
                <a:solidFill>
                  <a:srgbClr val="92D04F"/>
                </a:solidFill>
              </a:rPr>
              <a:t> के</a:t>
            </a:r>
            <a:r>
              <a:rPr b="1" sz="2900" lang="en-US" u="sng">
                <a:solidFill>
                  <a:srgbClr val="92D04F"/>
                </a:solidFill>
              </a:rPr>
              <a:t> अनुसार</a:t>
            </a:r>
            <a:r>
              <a:rPr b="1" sz="2900" lang="en-US" u="sng">
                <a:solidFill>
                  <a:srgbClr val="92D04F"/>
                </a:solidFill>
              </a:rPr>
              <a:t> </a:t>
            </a:r>
            <a:r>
              <a:rPr b="1" sz="2900" lang="en-US" u="sng">
                <a:solidFill>
                  <a:srgbClr val="92D04F"/>
                </a:solidFill>
              </a:rPr>
              <a:t>-</a:t>
            </a:r>
            <a:r>
              <a:rPr b="1" sz="2900" lang="en-US" u="sng">
                <a:solidFill>
                  <a:srgbClr val="92D04F"/>
                </a:solidFill>
              </a:rPr>
              <a:t> </a:t>
            </a:r>
            <a:r>
              <a:rPr b="1" sz="2900" lang="en-US" u="sng">
                <a:solidFill>
                  <a:srgbClr val="92D04F"/>
                </a:solidFill>
              </a:rPr>
              <a:t> </a:t>
            </a:r>
            <a:endParaRPr b="1" sz="2900" lang="en-US" u="sng">
              <a:solidFill>
                <a:srgbClr val="92D04F"/>
              </a:solidFill>
            </a:endParaRPr>
          </a:p>
          <a:p>
            <a:r>
              <a:rPr b="1" sz="2900" lang="en-US" u="sng">
                <a:solidFill>
                  <a:srgbClr val="92D04F"/>
                </a:solidFill>
              </a:rPr>
              <a:t>"</a:t>
            </a:r>
            <a:r>
              <a:rPr b="1" sz="2900" lang="en-US" u="sng">
                <a:solidFill>
                  <a:srgbClr val="92D04F"/>
                </a:solidFill>
              </a:rPr>
              <a:t> </a:t>
            </a:r>
            <a:r>
              <a:rPr b="1" sz="2900" lang="en-US" u="sng">
                <a:solidFill>
                  <a:srgbClr val="92D04F"/>
                </a:solidFill>
              </a:rPr>
              <a:t>सामाजिक नियंत्रण</a:t>
            </a:r>
            <a:r>
              <a:rPr b="1" sz="2900" lang="en-US" u="sng">
                <a:solidFill>
                  <a:srgbClr val="92D04F"/>
                </a:solidFill>
              </a:rPr>
              <a:t> अर्थ</a:t>
            </a:r>
            <a:r>
              <a:rPr b="1" sz="2900" lang="en-US" u="sng">
                <a:solidFill>
                  <a:srgbClr val="92D04F"/>
                </a:solidFill>
              </a:rPr>
              <a:t> उस तरीके</a:t>
            </a:r>
            <a:r>
              <a:rPr b="1" sz="2900" lang="en-US" u="sng">
                <a:solidFill>
                  <a:srgbClr val="92D04F"/>
                </a:solidFill>
              </a:rPr>
              <a:t> से</a:t>
            </a:r>
            <a:r>
              <a:rPr b="1" sz="2900" lang="en-US" u="sng">
                <a:solidFill>
                  <a:srgbClr val="92D04F"/>
                </a:solidFill>
              </a:rPr>
              <a:t> है</a:t>
            </a:r>
            <a:r>
              <a:rPr b="1" sz="2900" lang="en-US" u="sng">
                <a:solidFill>
                  <a:srgbClr val="92D04F"/>
                </a:solidFill>
              </a:rPr>
              <a:t> जिससे</a:t>
            </a:r>
            <a:r>
              <a:rPr b="1" sz="2900" lang="en-US" u="sng">
                <a:solidFill>
                  <a:srgbClr val="92D04F"/>
                </a:solidFill>
              </a:rPr>
              <a:t> संपूर्ण</a:t>
            </a:r>
            <a:r>
              <a:rPr b="1" sz="2900" lang="en-US" u="sng">
                <a:solidFill>
                  <a:srgbClr val="92D04F"/>
                </a:solidFill>
              </a:rPr>
              <a:t> सामाजिक</a:t>
            </a:r>
            <a:r>
              <a:rPr b="1" sz="2900" lang="en-US" u="sng">
                <a:solidFill>
                  <a:srgbClr val="92D04F"/>
                </a:solidFill>
              </a:rPr>
              <a:t> व्यवस्था</a:t>
            </a:r>
            <a:r>
              <a:rPr b="1" sz="2900" lang="en-US" u="sng">
                <a:solidFill>
                  <a:srgbClr val="92D04F"/>
                </a:solidFill>
              </a:rPr>
              <a:t> की</a:t>
            </a:r>
            <a:r>
              <a:rPr b="1" sz="2900" lang="en-US" u="sng">
                <a:solidFill>
                  <a:srgbClr val="92D04F"/>
                </a:solidFill>
              </a:rPr>
              <a:t> एकता</a:t>
            </a:r>
            <a:r>
              <a:rPr b="1" sz="2900" lang="en-US" u="sng">
                <a:solidFill>
                  <a:srgbClr val="92D04F"/>
                </a:solidFill>
              </a:rPr>
              <a:t> और</a:t>
            </a:r>
            <a:r>
              <a:rPr b="1" sz="2900" lang="en-US" u="sng">
                <a:solidFill>
                  <a:srgbClr val="92D04F"/>
                </a:solidFill>
              </a:rPr>
              <a:t> उसका</a:t>
            </a:r>
            <a:r>
              <a:rPr b="1" sz="2900" lang="en-US" u="sng">
                <a:solidFill>
                  <a:srgbClr val="92D04F"/>
                </a:solidFill>
              </a:rPr>
              <a:t> स्थायित्व</a:t>
            </a:r>
            <a:r>
              <a:rPr b="1" sz="2900" lang="en-US" u="sng">
                <a:solidFill>
                  <a:srgbClr val="92D04F"/>
                </a:solidFill>
              </a:rPr>
              <a:t> बना</a:t>
            </a:r>
            <a:r>
              <a:rPr b="1" sz="2900" lang="en-US" u="sng">
                <a:solidFill>
                  <a:srgbClr val="92D04F"/>
                </a:solidFill>
              </a:rPr>
              <a:t> रहता</a:t>
            </a:r>
            <a:r>
              <a:rPr b="1" sz="2900" lang="en-US" u="sng">
                <a:solidFill>
                  <a:srgbClr val="92D04F"/>
                </a:solidFill>
              </a:rPr>
              <a:t> है</a:t>
            </a:r>
            <a:r>
              <a:rPr b="1" sz="2900" lang="en-US" u="sng">
                <a:solidFill>
                  <a:srgbClr val="92D04F"/>
                </a:solidFill>
              </a:rPr>
              <a:t> इसके द्वारा</a:t>
            </a:r>
            <a:r>
              <a:rPr b="1" sz="2900" lang="en-US" u="sng">
                <a:solidFill>
                  <a:srgbClr val="92D04F"/>
                </a:solidFill>
              </a:rPr>
              <a:t> समस्त</a:t>
            </a:r>
            <a:r>
              <a:rPr b="1" sz="2900" lang="en-US" u="sng">
                <a:solidFill>
                  <a:srgbClr val="92D04F"/>
                </a:solidFill>
              </a:rPr>
              <a:t> व्यवस्था एक</a:t>
            </a:r>
            <a:r>
              <a:rPr b="1" sz="2900" lang="en-US" u="sng">
                <a:solidFill>
                  <a:srgbClr val="92D04F"/>
                </a:solidFill>
              </a:rPr>
              <a:t> परिवर्तनशील</a:t>
            </a:r>
            <a:r>
              <a:rPr b="1" sz="2900" lang="en-US" u="sng">
                <a:solidFill>
                  <a:srgbClr val="92D04F"/>
                </a:solidFill>
              </a:rPr>
              <a:t> वस्तु के</a:t>
            </a:r>
            <a:r>
              <a:rPr b="1" sz="2900" lang="en-US" u="sng">
                <a:solidFill>
                  <a:srgbClr val="92D04F"/>
                </a:solidFill>
              </a:rPr>
              <a:t> रूप</a:t>
            </a:r>
            <a:r>
              <a:rPr b="1" sz="2900" lang="en-US" u="sng">
                <a:solidFill>
                  <a:srgbClr val="92D04F"/>
                </a:solidFill>
              </a:rPr>
              <a:t> में</a:t>
            </a:r>
            <a:r>
              <a:rPr b="1" sz="2900" lang="en-US" u="sng">
                <a:solidFill>
                  <a:srgbClr val="92D04F"/>
                </a:solidFill>
              </a:rPr>
              <a:t> क्रियाशील</a:t>
            </a:r>
            <a:r>
              <a:rPr b="1" sz="2900" lang="en-US" u="sng">
                <a:solidFill>
                  <a:srgbClr val="92D04F"/>
                </a:solidFill>
              </a:rPr>
              <a:t> रहती है</a:t>
            </a:r>
            <a:r>
              <a:rPr b="1" sz="2900" lang="en-US" u="sng">
                <a:solidFill>
                  <a:srgbClr val="92D04F"/>
                </a:solidFill>
              </a:rPr>
              <a:t>"</a:t>
            </a:r>
            <a:r>
              <a:rPr b="1" sz="2900" lang="en-US" u="sng">
                <a:solidFill>
                  <a:srgbClr val="92D04F"/>
                </a:solidFill>
              </a:rPr>
              <a:t> </a:t>
            </a:r>
            <a:r>
              <a:rPr b="1" sz="2900" lang="en-US" u="sng">
                <a:solidFill>
                  <a:srgbClr val="92D04F"/>
                </a:solidFill>
              </a:rPr>
              <a:t>।</a:t>
            </a:r>
            <a:endParaRPr b="1" sz="2900" lang="en-US" u="sng">
              <a:solidFill>
                <a:srgbClr val="92D04F"/>
              </a:solidFill>
            </a:endParaRPr>
          </a:p>
        </p:txBody>
      </p:sp>
      <p:sp>
        <p:nvSpPr>
          <p:cNvPr id="1048586" name=""/>
          <p:cNvSpPr txBox="1"/>
          <p:nvPr/>
        </p:nvSpPr>
        <p:spPr>
          <a:xfrm>
            <a:off x="637793" y="4210633"/>
            <a:ext cx="7844687" cy="1818641"/>
          </a:xfrm>
          <a:prstGeom prst="rect"/>
        </p:spPr>
        <p:txBody>
          <a:bodyPr rtlCol="0" wrap="square">
            <a:spAutoFit/>
          </a:bodyPr>
          <a:p>
            <a:r>
              <a:rPr b="1" sz="2900" lang="en-US" u="sng">
                <a:solidFill>
                  <a:srgbClr val="FFC000"/>
                </a:solidFill>
              </a:rPr>
              <a:t>र</a:t>
            </a:r>
            <a:r>
              <a:rPr b="1" sz="2900" lang="en-US" u="sng">
                <a:solidFill>
                  <a:srgbClr val="FFC000"/>
                </a:solidFill>
              </a:rPr>
              <a:t>ा</a:t>
            </a:r>
            <a:r>
              <a:rPr b="1" sz="2900" lang="en-US" u="sng">
                <a:solidFill>
                  <a:srgbClr val="FFC000"/>
                </a:solidFill>
              </a:rPr>
              <a:t>स</a:t>
            </a:r>
            <a:r>
              <a:rPr b="1" sz="2900" lang="en-US" u="sng">
                <a:solidFill>
                  <a:srgbClr val="FFC000"/>
                </a:solidFill>
              </a:rPr>
              <a:t> </a:t>
            </a:r>
            <a:r>
              <a:rPr b="1" sz="2900" lang="en-US" u="sng">
                <a:solidFill>
                  <a:srgbClr val="FFC000"/>
                </a:solidFill>
              </a:rPr>
              <a:t>के</a:t>
            </a:r>
            <a:r>
              <a:rPr b="1" sz="2900" lang="en-US" u="sng">
                <a:solidFill>
                  <a:srgbClr val="FFC000"/>
                </a:solidFill>
              </a:rPr>
              <a:t> </a:t>
            </a:r>
            <a:r>
              <a:rPr b="1" sz="2900" lang="en-US" u="sng">
                <a:solidFill>
                  <a:srgbClr val="FFC000"/>
                </a:solidFill>
              </a:rPr>
              <a:t>अनुसार</a:t>
            </a:r>
            <a:r>
              <a:rPr b="1" sz="2900" lang="en-US" u="sng">
                <a:solidFill>
                  <a:srgbClr val="FFC000"/>
                </a:solidFill>
              </a:rPr>
              <a:t> </a:t>
            </a:r>
            <a:r>
              <a:rPr b="1" sz="2900" lang="en-US" u="sng">
                <a:solidFill>
                  <a:srgbClr val="FFC000"/>
                </a:solidFill>
              </a:rPr>
              <a:t>-</a:t>
            </a:r>
            <a:r>
              <a:rPr b="1" sz="2900" lang="en-US" u="sng">
                <a:solidFill>
                  <a:srgbClr val="FFC000"/>
                </a:solidFill>
              </a:rPr>
              <a:t> </a:t>
            </a:r>
            <a:endParaRPr b="1" sz="2900" lang="en-US" u="sng">
              <a:solidFill>
                <a:srgbClr val="FFC000"/>
              </a:solidFill>
            </a:endParaRPr>
          </a:p>
          <a:p>
            <a:r>
              <a:rPr b="1" sz="2900" lang="en-US" u="sng">
                <a:solidFill>
                  <a:srgbClr val="FFC000"/>
                </a:solidFill>
              </a:rPr>
              <a:t>"</a:t>
            </a:r>
            <a:r>
              <a:rPr b="1" sz="2900" lang="en-US" u="sng">
                <a:solidFill>
                  <a:srgbClr val="FFC000"/>
                </a:solidFill>
              </a:rPr>
              <a:t>सामाजिक</a:t>
            </a:r>
            <a:r>
              <a:rPr b="1" sz="2900" lang="en-US" u="sng">
                <a:solidFill>
                  <a:srgbClr val="FFC000"/>
                </a:solidFill>
              </a:rPr>
              <a:t> नियंत्रण</a:t>
            </a:r>
            <a:r>
              <a:rPr b="1" sz="2900" lang="en-US" u="sng">
                <a:solidFill>
                  <a:srgbClr val="FFC000"/>
                </a:solidFill>
              </a:rPr>
              <a:t> का</a:t>
            </a:r>
            <a:r>
              <a:rPr b="1" sz="2900" lang="en-US" u="sng">
                <a:solidFill>
                  <a:srgbClr val="FFC000"/>
                </a:solidFill>
              </a:rPr>
              <a:t> तात्पर्य</a:t>
            </a:r>
            <a:r>
              <a:rPr b="1" sz="2900" lang="en-US" u="sng">
                <a:solidFill>
                  <a:srgbClr val="FFC000"/>
                </a:solidFill>
              </a:rPr>
              <a:t> उन</a:t>
            </a:r>
            <a:r>
              <a:rPr b="1" sz="2900" lang="en-US" u="sng">
                <a:solidFill>
                  <a:srgbClr val="FFC000"/>
                </a:solidFill>
              </a:rPr>
              <a:t> सभी</a:t>
            </a:r>
            <a:r>
              <a:rPr b="1" sz="2900" lang="en-US" u="sng">
                <a:solidFill>
                  <a:srgbClr val="FFC000"/>
                </a:solidFill>
              </a:rPr>
              <a:t> व्यक्तियों</a:t>
            </a:r>
            <a:r>
              <a:rPr b="1" sz="2900" lang="en-US" u="sng">
                <a:solidFill>
                  <a:srgbClr val="FFC000"/>
                </a:solidFill>
              </a:rPr>
              <a:t> से</a:t>
            </a:r>
            <a:r>
              <a:rPr b="1" sz="2900" lang="en-US" u="sng">
                <a:solidFill>
                  <a:srgbClr val="FFC000"/>
                </a:solidFill>
              </a:rPr>
              <a:t> है</a:t>
            </a:r>
            <a:r>
              <a:rPr b="1" sz="2900" lang="en-US" u="sng">
                <a:solidFill>
                  <a:srgbClr val="FFC000"/>
                </a:solidFill>
              </a:rPr>
              <a:t>,</a:t>
            </a:r>
            <a:r>
              <a:rPr b="1" sz="2900" lang="en-US" u="sng">
                <a:solidFill>
                  <a:srgbClr val="FFC000"/>
                </a:solidFill>
              </a:rPr>
              <a:t> जिनके द्वारा समुदाय व्यक्ति को अपने अनुरूप बनाता है</a:t>
            </a:r>
            <a:r>
              <a:rPr b="1" sz="2900" lang="en-US" u="sng">
                <a:solidFill>
                  <a:srgbClr val="FFC000"/>
                </a:solidFill>
              </a:rPr>
              <a:t>"</a:t>
            </a:r>
            <a:r>
              <a:rPr b="1" sz="2900" lang="en-US" u="sng">
                <a:solidFill>
                  <a:srgbClr val="FFC000"/>
                </a:solidFill>
              </a:rPr>
              <a:t> </a:t>
            </a:r>
            <a:endParaRPr b="1" sz="2900" lang="en-US" u="sng">
              <a:solidFill>
                <a:srgbClr val="FFC000"/>
              </a:solidFill>
            </a:endParaRPr>
          </a:p>
          <a:p>
            <a:endParaRPr b="1" sz="2900" lang="en-US" u="sng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"/>
          <p:cNvSpPr txBox="1"/>
          <p:nvPr/>
        </p:nvSpPr>
        <p:spPr>
          <a:xfrm>
            <a:off x="2547045" y="283600"/>
            <a:ext cx="4464897" cy="701040"/>
          </a:xfrm>
          <a:prstGeom prst="rect"/>
          <a:solidFill>
            <a:srgbClr val="65FF65"/>
          </a:solidFill>
        </p:spPr>
        <p:txBody>
          <a:bodyPr rtlCol="0" wrap="square">
            <a:spAutoFit/>
          </a:bodyPr>
          <a:p>
            <a:r>
              <a:rPr b="1" sz="4100" lang="en-US" u="sng">
                <a:solidFill>
                  <a:srgbClr val="000000"/>
                </a:solidFill>
              </a:rPr>
              <a:t>परिवार</a:t>
            </a:r>
            <a:r>
              <a:rPr b="1" sz="4100" lang="en-US" u="sng">
                <a:solidFill>
                  <a:srgbClr val="000000"/>
                </a:solidFill>
              </a:rPr>
              <a:t> </a:t>
            </a:r>
            <a:r>
              <a:rPr b="1" sz="4100" lang="en-US" u="sng">
                <a:solidFill>
                  <a:srgbClr val="000000"/>
                </a:solidFill>
              </a:rPr>
              <a:t>(</a:t>
            </a:r>
            <a:r>
              <a:rPr b="1" sz="4100" lang="en-US" u="sng">
                <a:solidFill>
                  <a:srgbClr val="000000"/>
                </a:solidFill>
              </a:rPr>
              <a:t>Family</a:t>
            </a:r>
            <a:r>
              <a:rPr b="1" sz="4100" lang="en-US" u="sng">
                <a:solidFill>
                  <a:srgbClr val="000000"/>
                </a:solidFill>
              </a:rPr>
              <a:t>)</a:t>
            </a:r>
            <a:endParaRPr b="1" sz="4100" lang="en-US" u="sng">
              <a:solidFill>
                <a:srgbClr val="000000"/>
              </a:solidFill>
            </a:endParaRPr>
          </a:p>
        </p:txBody>
      </p:sp>
      <p:sp>
        <p:nvSpPr>
          <p:cNvPr id="1048588" name=""/>
          <p:cNvSpPr txBox="1"/>
          <p:nvPr/>
        </p:nvSpPr>
        <p:spPr>
          <a:xfrm>
            <a:off x="506341" y="1474797"/>
            <a:ext cx="8131319" cy="4282440"/>
          </a:xfrm>
          <a:prstGeom prst="rect"/>
        </p:spPr>
        <p:txBody>
          <a:bodyPr rtlCol="0" wrap="square">
            <a:spAutoFit/>
          </a:bodyPr>
          <a:p>
            <a:r>
              <a:rPr sz="2800" lang="en-US" u="sng">
                <a:solidFill>
                  <a:srgbClr val="FF6600"/>
                </a:solidFill>
              </a:rPr>
              <a:t>सामाजिक</a:t>
            </a:r>
            <a:r>
              <a:rPr sz="2800" lang="en-US" u="sng">
                <a:solidFill>
                  <a:srgbClr val="FF6600"/>
                </a:solidFill>
              </a:rPr>
              <a:t> नियंत्रण</a:t>
            </a:r>
            <a:r>
              <a:rPr sz="2800" lang="en-US" u="sng">
                <a:solidFill>
                  <a:srgbClr val="FF6600"/>
                </a:solidFill>
              </a:rPr>
              <a:t> के</a:t>
            </a:r>
            <a:r>
              <a:rPr sz="2800" lang="en-US" u="sng">
                <a:solidFill>
                  <a:srgbClr val="FF6600"/>
                </a:solidFill>
              </a:rPr>
              <a:t> प्राथमिक</a:t>
            </a:r>
            <a:r>
              <a:rPr sz="2800" lang="en-US" u="sng">
                <a:solidFill>
                  <a:srgbClr val="FF6600"/>
                </a:solidFill>
              </a:rPr>
              <a:t> एवं</a:t>
            </a:r>
            <a:r>
              <a:rPr sz="2800" lang="en-US" u="sng">
                <a:solidFill>
                  <a:srgbClr val="FF6600"/>
                </a:solidFill>
              </a:rPr>
              <a:t> अनौपचारिक</a:t>
            </a:r>
            <a:r>
              <a:rPr sz="2800" lang="en-US" u="sng">
                <a:solidFill>
                  <a:srgbClr val="FF6600"/>
                </a:solidFill>
              </a:rPr>
              <a:t> अभिकरण</a:t>
            </a:r>
            <a:r>
              <a:rPr sz="2800" lang="en-US" u="sng">
                <a:solidFill>
                  <a:srgbClr val="FF6600"/>
                </a:solidFill>
              </a:rPr>
              <a:t> में</a:t>
            </a:r>
            <a:r>
              <a:rPr sz="2800" lang="en-US" u="sng">
                <a:solidFill>
                  <a:srgbClr val="FF6600"/>
                </a:solidFill>
              </a:rPr>
              <a:t> परिवार</a:t>
            </a:r>
            <a:r>
              <a:rPr sz="2800" lang="en-US" u="sng">
                <a:solidFill>
                  <a:srgbClr val="FF6600"/>
                </a:solidFill>
              </a:rPr>
              <a:t> का</a:t>
            </a:r>
            <a:r>
              <a:rPr sz="2800" lang="en-US" u="sng">
                <a:solidFill>
                  <a:srgbClr val="FF6600"/>
                </a:solidFill>
              </a:rPr>
              <a:t> नाम</a:t>
            </a:r>
            <a:r>
              <a:rPr sz="2800" lang="en-US" u="sng">
                <a:solidFill>
                  <a:srgbClr val="FF6600"/>
                </a:solidFill>
              </a:rPr>
              <a:t> सर्वोपरि</a:t>
            </a:r>
            <a:r>
              <a:rPr sz="2800" lang="en-US" u="sng">
                <a:solidFill>
                  <a:srgbClr val="FF6600"/>
                </a:solidFill>
              </a:rPr>
              <a:t> है</a:t>
            </a:r>
            <a:r>
              <a:rPr sz="2800" lang="en-US" u="sng">
                <a:solidFill>
                  <a:srgbClr val="FF6600"/>
                </a:solidFill>
              </a:rPr>
              <a:t>।</a:t>
            </a:r>
            <a:r>
              <a:rPr sz="2800" lang="en-US" u="sng">
                <a:solidFill>
                  <a:srgbClr val="FF6600"/>
                </a:solidFill>
              </a:rPr>
              <a:t> </a:t>
            </a:r>
            <a:r>
              <a:rPr sz="2800" lang="en-US" u="sng">
                <a:solidFill>
                  <a:srgbClr val="FF6600"/>
                </a:solidFill>
              </a:rPr>
              <a:t>परिवार</a:t>
            </a:r>
            <a:r>
              <a:rPr sz="2800" lang="en-US" u="sng">
                <a:solidFill>
                  <a:srgbClr val="FF6600"/>
                </a:solidFill>
              </a:rPr>
              <a:t> व्यक्ति के समाजीकरण में प्रत्यक्ष भूमिका अदा करता है</a:t>
            </a:r>
            <a:r>
              <a:rPr sz="2800" lang="en-US" u="sng">
                <a:solidFill>
                  <a:srgbClr val="FF6600"/>
                </a:solidFill>
              </a:rPr>
              <a:t>,</a:t>
            </a:r>
            <a:r>
              <a:rPr sz="2800" lang="en-US" u="sng">
                <a:solidFill>
                  <a:srgbClr val="FF6600"/>
                </a:solidFill>
              </a:rPr>
              <a:t> सामाजिकरण के द्वारा परिवार व्यक्ति को सामाजिक मूल्यों</a:t>
            </a:r>
            <a:r>
              <a:rPr sz="2800" lang="en-US" u="sng">
                <a:solidFill>
                  <a:srgbClr val="FF6600"/>
                </a:solidFill>
              </a:rPr>
              <a:t> के</a:t>
            </a:r>
            <a:r>
              <a:rPr sz="2800" lang="en-US" u="sng">
                <a:solidFill>
                  <a:srgbClr val="FF6600"/>
                </a:solidFill>
              </a:rPr>
              <a:t> प्रति मानव विश्वास</a:t>
            </a:r>
            <a:r>
              <a:rPr sz="2800" lang="en-US" u="sng">
                <a:solidFill>
                  <a:srgbClr val="FF6600"/>
                </a:solidFill>
              </a:rPr>
              <a:t>,</a:t>
            </a:r>
            <a:r>
              <a:rPr sz="2800" lang="en-US" u="sng">
                <a:solidFill>
                  <a:srgbClr val="FF6600"/>
                </a:solidFill>
              </a:rPr>
              <a:t> और परंपराओं</a:t>
            </a:r>
            <a:r>
              <a:rPr sz="2800" lang="en-US" u="sng">
                <a:solidFill>
                  <a:srgbClr val="FF6600"/>
                </a:solidFill>
              </a:rPr>
              <a:t>,</a:t>
            </a:r>
            <a:r>
              <a:rPr sz="2800" lang="en-US" u="sng">
                <a:solidFill>
                  <a:srgbClr val="FF6600"/>
                </a:solidFill>
              </a:rPr>
              <a:t> नियमों </a:t>
            </a:r>
            <a:r>
              <a:rPr sz="2800" lang="en-US" u="sng">
                <a:solidFill>
                  <a:srgbClr val="FF6600"/>
                </a:solidFill>
              </a:rPr>
              <a:t>,</a:t>
            </a:r>
            <a:r>
              <a:rPr sz="2800" lang="en-US" u="sng">
                <a:solidFill>
                  <a:srgbClr val="FF6600"/>
                </a:solidFill>
              </a:rPr>
              <a:t>आदि से परिचित कराता है</a:t>
            </a:r>
            <a:r>
              <a:rPr sz="2800" lang="en-US" u="sng">
                <a:solidFill>
                  <a:srgbClr val="FF6600"/>
                </a:solidFill>
              </a:rPr>
              <a:t>,</a:t>
            </a:r>
            <a:r>
              <a:rPr sz="2800" lang="en-US" u="sng">
                <a:solidFill>
                  <a:srgbClr val="FF6600"/>
                </a:solidFill>
              </a:rPr>
              <a:t> ऐसा करने से एक बच्चा या व्यक्ति को </a:t>
            </a:r>
            <a:r>
              <a:rPr sz="2800" lang="en-US" u="sng">
                <a:solidFill>
                  <a:srgbClr val="FF6600"/>
                </a:solidFill>
              </a:rPr>
              <a:t>स्नेह</a:t>
            </a:r>
            <a:r>
              <a:rPr sz="2800" lang="en-US" u="sng">
                <a:solidFill>
                  <a:srgbClr val="FF6600"/>
                </a:solidFill>
              </a:rPr>
              <a:t> प्रशंसा आदि द्वारा परिवार</a:t>
            </a:r>
            <a:r>
              <a:rPr sz="2800" lang="en-US" u="sng">
                <a:solidFill>
                  <a:srgbClr val="FF6600"/>
                </a:solidFill>
              </a:rPr>
              <a:t> प्रोत्साहित</a:t>
            </a:r>
            <a:r>
              <a:rPr sz="2800" lang="en-US" u="sng">
                <a:solidFill>
                  <a:srgbClr val="FF6600"/>
                </a:solidFill>
              </a:rPr>
              <a:t> </a:t>
            </a:r>
            <a:r>
              <a:rPr sz="2800" lang="en-US" u="sng">
                <a:solidFill>
                  <a:srgbClr val="FF6600"/>
                </a:solidFill>
              </a:rPr>
              <a:t>करता है</a:t>
            </a:r>
            <a:r>
              <a:rPr sz="2800" lang="en-US" u="sng">
                <a:solidFill>
                  <a:srgbClr val="FF6600"/>
                </a:solidFill>
              </a:rPr>
              <a:t>।</a:t>
            </a:r>
            <a:r>
              <a:rPr sz="2800" lang="en-US" u="sng">
                <a:solidFill>
                  <a:srgbClr val="FF6600"/>
                </a:solidFill>
              </a:rPr>
              <a:t> तथा</a:t>
            </a:r>
            <a:r>
              <a:rPr sz="2800" lang="en-US" u="sng">
                <a:solidFill>
                  <a:srgbClr val="FF6600"/>
                </a:solidFill>
              </a:rPr>
              <a:t> नियमों से अलग</a:t>
            </a:r>
            <a:r>
              <a:rPr sz="2800" lang="en-US" u="sng">
                <a:solidFill>
                  <a:srgbClr val="FF6600"/>
                </a:solidFill>
              </a:rPr>
              <a:t> </a:t>
            </a:r>
            <a:r>
              <a:rPr sz="2800" lang="en-US" u="sng">
                <a:solidFill>
                  <a:srgbClr val="FF6600"/>
                </a:solidFill>
              </a:rPr>
              <a:t>आचरण</a:t>
            </a:r>
            <a:r>
              <a:rPr sz="2800" lang="en-US" u="sng">
                <a:solidFill>
                  <a:srgbClr val="FF6600"/>
                </a:solidFill>
              </a:rPr>
              <a:t> </a:t>
            </a:r>
            <a:r>
              <a:rPr sz="2800" lang="en-US" u="sng">
                <a:solidFill>
                  <a:srgbClr val="FF6600"/>
                </a:solidFill>
              </a:rPr>
              <a:t>पर</a:t>
            </a:r>
            <a:r>
              <a:rPr sz="2800" lang="en-US" u="sng">
                <a:solidFill>
                  <a:srgbClr val="FF6600"/>
                </a:solidFill>
              </a:rPr>
              <a:t> परिवार द्वारा डांट</a:t>
            </a:r>
            <a:r>
              <a:rPr sz="2800" lang="en-US" u="sng">
                <a:solidFill>
                  <a:srgbClr val="FF6600"/>
                </a:solidFill>
              </a:rPr>
              <a:t>,</a:t>
            </a:r>
            <a:r>
              <a:rPr sz="2800" lang="en-US" u="sng">
                <a:solidFill>
                  <a:srgbClr val="FF6600"/>
                </a:solidFill>
              </a:rPr>
              <a:t> निंदा</a:t>
            </a:r>
            <a:r>
              <a:rPr sz="2800" lang="en-US" u="sng">
                <a:solidFill>
                  <a:srgbClr val="FF6600"/>
                </a:solidFill>
              </a:rPr>
              <a:t>,</a:t>
            </a:r>
            <a:r>
              <a:rPr sz="2800" lang="en-US" u="sng">
                <a:solidFill>
                  <a:srgbClr val="FF6600"/>
                </a:solidFill>
              </a:rPr>
              <a:t> उपेक्षा </a:t>
            </a:r>
            <a:r>
              <a:rPr sz="2800" lang="en-US" u="sng">
                <a:solidFill>
                  <a:srgbClr val="FF6600"/>
                </a:solidFill>
              </a:rPr>
              <a:t>,</a:t>
            </a:r>
            <a:r>
              <a:rPr sz="2800" lang="en-US" u="sng">
                <a:solidFill>
                  <a:srgbClr val="FF6600"/>
                </a:solidFill>
              </a:rPr>
              <a:t>अपमान आदि के माध्यम से नियंत्रण स्थापित करता है </a:t>
            </a:r>
            <a:r>
              <a:rPr sz="2800" lang="en-US" u="sng">
                <a:solidFill>
                  <a:srgbClr val="FF6600"/>
                </a:solidFill>
              </a:rPr>
              <a:t>,</a:t>
            </a:r>
            <a:r>
              <a:rPr sz="2800" lang="en-US" u="sng">
                <a:solidFill>
                  <a:srgbClr val="FF6600"/>
                </a:solidFill>
              </a:rPr>
              <a:t>इस तरह बच्चा या व्यक्ति</a:t>
            </a:r>
            <a:r>
              <a:rPr sz="2800" lang="en-US" u="sng">
                <a:solidFill>
                  <a:srgbClr val="FF6600"/>
                </a:solidFill>
              </a:rPr>
              <a:t> </a:t>
            </a:r>
            <a:r>
              <a:rPr sz="2800" lang="en-US" u="sng">
                <a:solidFill>
                  <a:srgbClr val="FF6600"/>
                </a:solidFill>
              </a:rPr>
              <a:t>में</a:t>
            </a:r>
            <a:r>
              <a:rPr sz="2800" lang="en-US" u="sng">
                <a:solidFill>
                  <a:srgbClr val="FF6600"/>
                </a:solidFill>
              </a:rPr>
              <a:t> आत्म</a:t>
            </a:r>
            <a:r>
              <a:rPr sz="2800" lang="en-US" u="sng">
                <a:solidFill>
                  <a:srgbClr val="FF6600"/>
                </a:solidFill>
              </a:rPr>
              <a:t> </a:t>
            </a:r>
            <a:r>
              <a:rPr sz="2800" lang="en-US" u="sng">
                <a:solidFill>
                  <a:srgbClr val="FF6600"/>
                </a:solidFill>
              </a:rPr>
              <a:t> नियंत्रित हो जाता है</a:t>
            </a:r>
            <a:r>
              <a:rPr sz="2800" lang="en-US" u="sng">
                <a:solidFill>
                  <a:srgbClr val="FF6600"/>
                </a:solidFill>
              </a:rPr>
              <a:t>,</a:t>
            </a:r>
            <a:r>
              <a:rPr sz="2800" lang="en-US" u="sng">
                <a:solidFill>
                  <a:srgbClr val="FF6600"/>
                </a:solidFill>
              </a:rPr>
              <a:t> एवं सामाजिक नियंत्रण बना रहता है</a:t>
            </a:r>
            <a:r>
              <a:rPr sz="2800" lang="en-US" u="sng">
                <a:solidFill>
                  <a:srgbClr val="FF6600"/>
                </a:solidFill>
              </a:rPr>
              <a:t>।</a:t>
            </a:r>
            <a:endParaRPr sz="2800" lang="en-US" u="sng">
              <a:solidFill>
                <a:srgbClr val="FF66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"/>
          <p:cNvSpPr txBox="1"/>
          <p:nvPr/>
        </p:nvSpPr>
        <p:spPr>
          <a:xfrm>
            <a:off x="2983533" y="402798"/>
            <a:ext cx="3077870" cy="701040"/>
          </a:xfrm>
          <a:prstGeom prst="rect"/>
          <a:solidFill>
            <a:srgbClr val="FFC000"/>
          </a:solidFill>
        </p:spPr>
        <p:txBody>
          <a:bodyPr rtlCol="0" wrap="square">
            <a:spAutoFit/>
          </a:bodyPr>
          <a:p>
            <a:r>
              <a:rPr b="1" sz="4100" lang="en-US" u="sng">
                <a:solidFill>
                  <a:srgbClr val="000000"/>
                </a:solidFill>
              </a:rPr>
              <a:t>र</a:t>
            </a:r>
            <a:r>
              <a:rPr b="1" sz="4100" lang="en-US" u="sng">
                <a:solidFill>
                  <a:srgbClr val="000000"/>
                </a:solidFill>
              </a:rPr>
              <a:t>ा</a:t>
            </a:r>
            <a:r>
              <a:rPr b="1" sz="4100" lang="en-US" u="sng">
                <a:solidFill>
                  <a:srgbClr val="000000"/>
                </a:solidFill>
              </a:rPr>
              <a:t>ज</a:t>
            </a:r>
            <a:r>
              <a:rPr b="1" sz="4100" lang="en-US" u="sng">
                <a:solidFill>
                  <a:srgbClr val="000000"/>
                </a:solidFill>
              </a:rPr>
              <a:t>्य</a:t>
            </a:r>
            <a:r>
              <a:rPr b="1" sz="4100" lang="en-US" u="sng">
                <a:solidFill>
                  <a:srgbClr val="000000"/>
                </a:solidFill>
              </a:rPr>
              <a:t> </a:t>
            </a:r>
            <a:r>
              <a:rPr b="1" sz="3900" lang="en-US" u="sng">
                <a:solidFill>
                  <a:srgbClr val="000000"/>
                </a:solidFill>
              </a:rPr>
              <a:t>(</a:t>
            </a:r>
            <a:r>
              <a:rPr b="1" sz="3900" lang="en-US" u="sng">
                <a:solidFill>
                  <a:srgbClr val="000000"/>
                </a:solidFill>
              </a:rPr>
              <a:t>State</a:t>
            </a:r>
            <a:r>
              <a:rPr b="1" sz="3900" lang="en-US" u="sng">
                <a:solidFill>
                  <a:srgbClr val="000000"/>
                </a:solidFill>
              </a:rPr>
              <a:t>)</a:t>
            </a:r>
            <a:endParaRPr b="1" sz="3900" lang="en-US" u="sng">
              <a:solidFill>
                <a:srgbClr val="000000"/>
              </a:solidFill>
            </a:endParaRPr>
          </a:p>
        </p:txBody>
      </p:sp>
      <p:sp>
        <p:nvSpPr>
          <p:cNvPr id="1048592" name=""/>
          <p:cNvSpPr txBox="1"/>
          <p:nvPr/>
        </p:nvSpPr>
        <p:spPr>
          <a:xfrm rot="19740">
            <a:off x="1146055" y="2222799"/>
            <a:ext cx="6752829" cy="3647442"/>
          </a:xfrm>
          <a:prstGeom prst="rect"/>
        </p:spPr>
        <p:txBody>
          <a:bodyPr rtlCol="0" wrap="square">
            <a:spAutoFit/>
          </a:bodyPr>
          <a:p>
            <a:r>
              <a:rPr b="1" sz="3000" lang="en-US" u="sng">
                <a:solidFill>
                  <a:srgbClr val="9933FF"/>
                </a:solidFill>
              </a:rPr>
              <a:t>"</a:t>
            </a:r>
            <a:r>
              <a:rPr b="1" sz="3000" lang="en-US" u="sng">
                <a:solidFill>
                  <a:srgbClr val="9933FF"/>
                </a:solidFill>
              </a:rPr>
              <a:t> </a:t>
            </a:r>
            <a:r>
              <a:rPr b="1" sz="3000" lang="en-US" u="sng">
                <a:solidFill>
                  <a:srgbClr val="9933FF"/>
                </a:solidFill>
              </a:rPr>
              <a:t>सामाजिक</a:t>
            </a:r>
            <a:r>
              <a:rPr b="1" sz="3000" lang="en-US" u="sng">
                <a:solidFill>
                  <a:srgbClr val="9933FF"/>
                </a:solidFill>
              </a:rPr>
              <a:t> नियंत्रण</a:t>
            </a:r>
            <a:r>
              <a:rPr b="1" sz="3000" lang="en-US" u="sng">
                <a:solidFill>
                  <a:srgbClr val="9933FF"/>
                </a:solidFill>
              </a:rPr>
              <a:t> के</a:t>
            </a:r>
            <a:r>
              <a:rPr b="1" sz="3000" lang="en-US" u="sng">
                <a:solidFill>
                  <a:srgbClr val="9933FF"/>
                </a:solidFill>
              </a:rPr>
              <a:t> औपचारिक</a:t>
            </a:r>
            <a:r>
              <a:rPr b="1" sz="3000" lang="en-US" u="sng">
                <a:solidFill>
                  <a:srgbClr val="9933FF"/>
                </a:solidFill>
              </a:rPr>
              <a:t> अभिकरण</a:t>
            </a:r>
            <a:r>
              <a:rPr b="1" sz="3000" lang="en-US" u="sng">
                <a:solidFill>
                  <a:srgbClr val="9933FF"/>
                </a:solidFill>
              </a:rPr>
              <a:t> </a:t>
            </a:r>
            <a:r>
              <a:rPr b="1" sz="3000" lang="en-US" u="sng">
                <a:solidFill>
                  <a:srgbClr val="9933FF"/>
                </a:solidFill>
              </a:rPr>
              <a:t>म</a:t>
            </a:r>
            <a:r>
              <a:rPr b="1" sz="3000" lang="en-US" u="sng">
                <a:solidFill>
                  <a:srgbClr val="9933FF"/>
                </a:solidFill>
              </a:rPr>
              <a:t>ें</a:t>
            </a:r>
            <a:r>
              <a:rPr b="1" sz="3000" lang="en-US" u="sng">
                <a:solidFill>
                  <a:srgbClr val="9933FF"/>
                </a:solidFill>
              </a:rPr>
              <a:t> </a:t>
            </a:r>
            <a:r>
              <a:rPr b="1" sz="3000" lang="en-US" u="sng">
                <a:solidFill>
                  <a:srgbClr val="9933FF"/>
                </a:solidFill>
              </a:rPr>
              <a:t> राज्य</a:t>
            </a:r>
            <a:r>
              <a:rPr b="1" sz="3000" lang="en-US" u="sng">
                <a:solidFill>
                  <a:srgbClr val="9933FF"/>
                </a:solidFill>
              </a:rPr>
              <a:t> का</a:t>
            </a:r>
            <a:r>
              <a:rPr b="1" sz="3000" lang="en-US" u="sng">
                <a:solidFill>
                  <a:srgbClr val="9933FF"/>
                </a:solidFill>
              </a:rPr>
              <a:t> स्थान</a:t>
            </a:r>
            <a:r>
              <a:rPr b="1" sz="3000" lang="en-US" u="sng">
                <a:solidFill>
                  <a:srgbClr val="9933FF"/>
                </a:solidFill>
              </a:rPr>
              <a:t> सर्वोपरि</a:t>
            </a:r>
            <a:r>
              <a:rPr b="1" sz="3000" lang="en-US" u="sng">
                <a:solidFill>
                  <a:srgbClr val="9933FF"/>
                </a:solidFill>
              </a:rPr>
              <a:t> है</a:t>
            </a:r>
            <a:r>
              <a:rPr b="1" sz="3000" lang="en-US" u="sng">
                <a:solidFill>
                  <a:srgbClr val="9933FF"/>
                </a:solidFill>
              </a:rPr>
              <a:t>।</a:t>
            </a:r>
            <a:r>
              <a:rPr b="1" sz="3000" lang="en-US" u="sng">
                <a:solidFill>
                  <a:srgbClr val="9933FF"/>
                </a:solidFill>
              </a:rPr>
              <a:t> </a:t>
            </a:r>
            <a:r>
              <a:rPr b="1" sz="3000" lang="en-US" u="sng">
                <a:solidFill>
                  <a:srgbClr val="9933FF"/>
                </a:solidFill>
              </a:rPr>
              <a:t>राज्य</a:t>
            </a:r>
            <a:r>
              <a:rPr b="1" sz="3000" lang="en-US" u="sng">
                <a:solidFill>
                  <a:srgbClr val="9933FF"/>
                </a:solidFill>
              </a:rPr>
              <a:t> </a:t>
            </a:r>
            <a:r>
              <a:rPr b="1" sz="3000" lang="en-US" u="sng">
                <a:solidFill>
                  <a:srgbClr val="9933FF"/>
                </a:solidFill>
              </a:rPr>
              <a:t>,</a:t>
            </a:r>
            <a:r>
              <a:rPr b="1" sz="3000" lang="en-US" u="sng">
                <a:solidFill>
                  <a:srgbClr val="9933FF"/>
                </a:solidFill>
              </a:rPr>
              <a:t>कानून</a:t>
            </a:r>
            <a:r>
              <a:rPr b="1" sz="3000" lang="en-US" u="sng">
                <a:solidFill>
                  <a:srgbClr val="9933FF"/>
                </a:solidFill>
              </a:rPr>
              <a:t>,</a:t>
            </a:r>
            <a:r>
              <a:rPr b="1" sz="3000" lang="en-US" u="sng">
                <a:solidFill>
                  <a:srgbClr val="9933FF"/>
                </a:solidFill>
              </a:rPr>
              <a:t> पुलिस</a:t>
            </a:r>
            <a:r>
              <a:rPr b="1" sz="3000" lang="en-US" u="sng">
                <a:solidFill>
                  <a:srgbClr val="9933FF"/>
                </a:solidFill>
              </a:rPr>
              <a:t> </a:t>
            </a:r>
            <a:r>
              <a:rPr b="1" sz="3000" lang="en-US" u="sng">
                <a:solidFill>
                  <a:srgbClr val="9933FF"/>
                </a:solidFill>
              </a:rPr>
              <a:t>,</a:t>
            </a:r>
            <a:r>
              <a:rPr b="1" sz="3000" lang="en-US" u="sng">
                <a:solidFill>
                  <a:srgbClr val="9933FF"/>
                </a:solidFill>
              </a:rPr>
              <a:t>जेल</a:t>
            </a:r>
            <a:r>
              <a:rPr b="1" sz="3000" lang="en-US" u="sng">
                <a:solidFill>
                  <a:srgbClr val="9933FF"/>
                </a:solidFill>
              </a:rPr>
              <a:t> </a:t>
            </a:r>
            <a:r>
              <a:rPr b="1" sz="3000" lang="en-US" u="sng">
                <a:solidFill>
                  <a:srgbClr val="9933FF"/>
                </a:solidFill>
              </a:rPr>
              <a:t>,</a:t>
            </a:r>
            <a:r>
              <a:rPr b="1" sz="3000" lang="en-US" u="sng">
                <a:solidFill>
                  <a:srgbClr val="9933FF"/>
                </a:solidFill>
              </a:rPr>
              <a:t>न्यायालय</a:t>
            </a:r>
            <a:r>
              <a:rPr b="1" sz="3000" lang="en-US" u="sng">
                <a:solidFill>
                  <a:srgbClr val="9933FF"/>
                </a:solidFill>
              </a:rPr>
              <a:t> </a:t>
            </a:r>
            <a:r>
              <a:rPr b="1" sz="3000" lang="en-US" u="sng">
                <a:solidFill>
                  <a:srgbClr val="9933FF"/>
                </a:solidFill>
              </a:rPr>
              <a:t>,</a:t>
            </a:r>
            <a:r>
              <a:rPr b="1" sz="3000" lang="en-US" u="sng">
                <a:solidFill>
                  <a:srgbClr val="9933FF"/>
                </a:solidFill>
              </a:rPr>
              <a:t>सेना</a:t>
            </a:r>
            <a:r>
              <a:rPr b="1" sz="3000" lang="en-US" u="sng">
                <a:solidFill>
                  <a:srgbClr val="9933FF"/>
                </a:solidFill>
              </a:rPr>
              <a:t>,</a:t>
            </a:r>
            <a:r>
              <a:rPr b="1" sz="3000" lang="en-US" u="sng">
                <a:solidFill>
                  <a:srgbClr val="9933FF"/>
                </a:solidFill>
              </a:rPr>
              <a:t> गुप्त</a:t>
            </a:r>
            <a:r>
              <a:rPr b="1" sz="3000" lang="en-US" u="sng">
                <a:solidFill>
                  <a:srgbClr val="9933FF"/>
                </a:solidFill>
              </a:rPr>
              <a:t> चर</a:t>
            </a:r>
            <a:r>
              <a:rPr b="1" sz="3000" lang="en-US" u="sng">
                <a:solidFill>
                  <a:srgbClr val="9933FF"/>
                </a:solidFill>
              </a:rPr>
              <a:t>,</a:t>
            </a:r>
            <a:r>
              <a:rPr b="1" sz="3000" lang="en-US" u="sng">
                <a:solidFill>
                  <a:srgbClr val="9933FF"/>
                </a:solidFill>
              </a:rPr>
              <a:t> आदि के</a:t>
            </a:r>
            <a:r>
              <a:rPr b="1" sz="3000" lang="en-US" u="sng">
                <a:solidFill>
                  <a:srgbClr val="9933FF"/>
                </a:solidFill>
              </a:rPr>
              <a:t> माध्यम</a:t>
            </a:r>
            <a:r>
              <a:rPr b="1" sz="3000" lang="en-US" u="sng">
                <a:solidFill>
                  <a:srgbClr val="9933FF"/>
                </a:solidFill>
              </a:rPr>
              <a:t> से</a:t>
            </a:r>
            <a:r>
              <a:rPr b="1" sz="3000" lang="en-US" u="sng">
                <a:solidFill>
                  <a:srgbClr val="9933FF"/>
                </a:solidFill>
              </a:rPr>
              <a:t> व्यक्ति</a:t>
            </a:r>
            <a:r>
              <a:rPr b="1" sz="3000" lang="en-US" u="sng">
                <a:solidFill>
                  <a:srgbClr val="9933FF"/>
                </a:solidFill>
              </a:rPr>
              <a:t> एवं</a:t>
            </a:r>
            <a:r>
              <a:rPr b="1" sz="3000" lang="en-US" u="sng">
                <a:solidFill>
                  <a:srgbClr val="9933FF"/>
                </a:solidFill>
              </a:rPr>
              <a:t> समूह</a:t>
            </a:r>
            <a:r>
              <a:rPr b="1" sz="3000" lang="en-US" u="sng">
                <a:solidFill>
                  <a:srgbClr val="9933FF"/>
                </a:solidFill>
              </a:rPr>
              <a:t> पर</a:t>
            </a:r>
            <a:r>
              <a:rPr b="1" sz="3000" lang="en-US" u="sng">
                <a:solidFill>
                  <a:srgbClr val="9933FF"/>
                </a:solidFill>
              </a:rPr>
              <a:t> नियंत्रण</a:t>
            </a:r>
            <a:r>
              <a:rPr b="1" sz="3000" lang="en-US" u="sng">
                <a:solidFill>
                  <a:srgbClr val="9933FF"/>
                </a:solidFill>
              </a:rPr>
              <a:t> रखता</a:t>
            </a:r>
            <a:r>
              <a:rPr b="1" sz="3000" lang="en-US" u="sng">
                <a:solidFill>
                  <a:srgbClr val="9933FF"/>
                </a:solidFill>
              </a:rPr>
              <a:t> है</a:t>
            </a:r>
            <a:r>
              <a:rPr b="1" sz="3000" lang="en-US" u="sng">
                <a:solidFill>
                  <a:srgbClr val="9933FF"/>
                </a:solidFill>
              </a:rPr>
              <a:t> इसके</a:t>
            </a:r>
            <a:r>
              <a:rPr b="1" sz="3000" lang="en-US" u="sng">
                <a:solidFill>
                  <a:srgbClr val="9933FF"/>
                </a:solidFill>
              </a:rPr>
              <a:t> अतिरिक्त</a:t>
            </a:r>
            <a:r>
              <a:rPr b="1" sz="3000" lang="en-US" u="sng">
                <a:solidFill>
                  <a:srgbClr val="9933FF"/>
                </a:solidFill>
              </a:rPr>
              <a:t> राज्य</a:t>
            </a:r>
            <a:r>
              <a:rPr b="1" sz="3000" lang="en-US" u="sng">
                <a:solidFill>
                  <a:srgbClr val="9933FF"/>
                </a:solidFill>
              </a:rPr>
              <a:t> अपने</a:t>
            </a:r>
            <a:r>
              <a:rPr b="1" sz="3000" lang="en-US" u="sng">
                <a:solidFill>
                  <a:srgbClr val="9933FF"/>
                </a:solidFill>
              </a:rPr>
              <a:t> नागरिकों</a:t>
            </a:r>
            <a:r>
              <a:rPr b="1" sz="3000" lang="en-US" u="sng">
                <a:solidFill>
                  <a:srgbClr val="9933FF"/>
                </a:solidFill>
              </a:rPr>
              <a:t> को</a:t>
            </a:r>
            <a:r>
              <a:rPr b="1" sz="3000" lang="en-US" u="sng">
                <a:solidFill>
                  <a:srgbClr val="9933FF"/>
                </a:solidFill>
              </a:rPr>
              <a:t> अधिकार एवं</a:t>
            </a:r>
            <a:r>
              <a:rPr b="1" sz="3000" lang="en-US" u="sng">
                <a:solidFill>
                  <a:srgbClr val="9933FF"/>
                </a:solidFill>
              </a:rPr>
              <a:t> सुरक्षा</a:t>
            </a:r>
            <a:r>
              <a:rPr b="1" sz="3000" lang="en-US" u="sng">
                <a:solidFill>
                  <a:srgbClr val="9933FF"/>
                </a:solidFill>
              </a:rPr>
              <a:t> प्रदान</a:t>
            </a:r>
            <a:r>
              <a:rPr b="1" sz="3000" lang="en-US" u="sng">
                <a:solidFill>
                  <a:srgbClr val="9933FF"/>
                </a:solidFill>
              </a:rPr>
              <a:t> करता</a:t>
            </a:r>
            <a:r>
              <a:rPr b="1" sz="3000" lang="en-US" u="sng">
                <a:solidFill>
                  <a:srgbClr val="9933FF"/>
                </a:solidFill>
              </a:rPr>
              <a:t> है</a:t>
            </a:r>
            <a:r>
              <a:rPr b="1" sz="3000" lang="en-US" u="sng">
                <a:solidFill>
                  <a:srgbClr val="9933FF"/>
                </a:solidFill>
              </a:rPr>
              <a:t>,</a:t>
            </a:r>
            <a:r>
              <a:rPr b="1" sz="3000" lang="en-US" u="sng">
                <a:solidFill>
                  <a:srgbClr val="9933FF"/>
                </a:solidFill>
              </a:rPr>
              <a:t> तथा</a:t>
            </a:r>
            <a:r>
              <a:rPr b="1" sz="3000" lang="en-US" u="sng">
                <a:solidFill>
                  <a:srgbClr val="9933FF"/>
                </a:solidFill>
              </a:rPr>
              <a:t> उनके</a:t>
            </a:r>
            <a:r>
              <a:rPr b="1" sz="3000" lang="en-US" u="sng">
                <a:solidFill>
                  <a:srgbClr val="9933FF"/>
                </a:solidFill>
              </a:rPr>
              <a:t> कल्याण</a:t>
            </a:r>
            <a:r>
              <a:rPr b="1" sz="3000" lang="en-US" u="sng">
                <a:solidFill>
                  <a:srgbClr val="9933FF"/>
                </a:solidFill>
              </a:rPr>
              <a:t> के</a:t>
            </a:r>
            <a:r>
              <a:rPr b="1" sz="3000" lang="en-US" u="sng">
                <a:solidFill>
                  <a:srgbClr val="9933FF"/>
                </a:solidFill>
              </a:rPr>
              <a:t> लिए</a:t>
            </a:r>
            <a:r>
              <a:rPr b="1" sz="3000" lang="en-US" u="sng">
                <a:solidFill>
                  <a:srgbClr val="9933FF"/>
                </a:solidFill>
              </a:rPr>
              <a:t> नीतियों</a:t>
            </a:r>
            <a:r>
              <a:rPr b="1" sz="3000" lang="en-US" u="sng">
                <a:solidFill>
                  <a:srgbClr val="9933FF"/>
                </a:solidFill>
              </a:rPr>
              <a:t> का</a:t>
            </a:r>
            <a:r>
              <a:rPr b="1" sz="3000" lang="en-US" u="sng">
                <a:solidFill>
                  <a:srgbClr val="9933FF"/>
                </a:solidFill>
              </a:rPr>
              <a:t> निर्माण</a:t>
            </a:r>
            <a:r>
              <a:rPr b="1" sz="3000" lang="en-US" u="sng">
                <a:solidFill>
                  <a:srgbClr val="9933FF"/>
                </a:solidFill>
              </a:rPr>
              <a:t> करता</a:t>
            </a:r>
            <a:r>
              <a:rPr b="1" sz="3000" lang="en-US" u="sng">
                <a:solidFill>
                  <a:srgbClr val="9933FF"/>
                </a:solidFill>
              </a:rPr>
              <a:t> है</a:t>
            </a:r>
            <a:r>
              <a:rPr b="1" sz="3000" lang="en-US" u="sng">
                <a:solidFill>
                  <a:srgbClr val="9933FF"/>
                </a:solidFill>
              </a:rPr>
              <a:t>,</a:t>
            </a:r>
            <a:r>
              <a:rPr b="1" sz="3000" lang="en-US" u="sng">
                <a:solidFill>
                  <a:srgbClr val="9933FF"/>
                </a:solidFill>
              </a:rPr>
              <a:t> साथ</a:t>
            </a:r>
            <a:r>
              <a:rPr b="1" sz="3000" lang="en-US" u="sng">
                <a:solidFill>
                  <a:srgbClr val="9933FF"/>
                </a:solidFill>
              </a:rPr>
              <a:t> ही</a:t>
            </a:r>
            <a:r>
              <a:rPr b="1" sz="3000" lang="en-US" u="sng">
                <a:solidFill>
                  <a:srgbClr val="9933FF"/>
                </a:solidFill>
              </a:rPr>
              <a:t> </a:t>
            </a:r>
            <a:r>
              <a:rPr b="1" sz="3000" lang="en-US" u="sng">
                <a:solidFill>
                  <a:srgbClr val="9933FF"/>
                </a:solidFill>
              </a:rPr>
              <a:t>बाहर</a:t>
            </a:r>
            <a:r>
              <a:rPr b="1" sz="3000" lang="en-US" u="sng">
                <a:solidFill>
                  <a:srgbClr val="9933FF"/>
                </a:solidFill>
              </a:rPr>
              <a:t>ी</a:t>
            </a:r>
            <a:r>
              <a:rPr b="1" sz="3000" lang="en-US" u="sng">
                <a:solidFill>
                  <a:srgbClr val="9933FF"/>
                </a:solidFill>
              </a:rPr>
              <a:t> आक्रमण</a:t>
            </a:r>
            <a:r>
              <a:rPr b="1" sz="3000" lang="en-US" u="sng">
                <a:solidFill>
                  <a:srgbClr val="9933FF"/>
                </a:solidFill>
              </a:rPr>
              <a:t> से</a:t>
            </a:r>
            <a:r>
              <a:rPr b="1" sz="3000" lang="en-US" u="sng">
                <a:solidFill>
                  <a:srgbClr val="9933FF"/>
                </a:solidFill>
              </a:rPr>
              <a:t> देश</a:t>
            </a:r>
            <a:r>
              <a:rPr b="1" sz="3000" lang="en-US" u="sng">
                <a:solidFill>
                  <a:srgbClr val="9933FF"/>
                </a:solidFill>
              </a:rPr>
              <a:t> की</a:t>
            </a:r>
            <a:r>
              <a:rPr b="1" sz="3000" lang="en-US" u="sng">
                <a:solidFill>
                  <a:srgbClr val="9933FF"/>
                </a:solidFill>
              </a:rPr>
              <a:t> रक्षा</a:t>
            </a:r>
            <a:r>
              <a:rPr b="1" sz="3000" lang="en-US" u="sng">
                <a:solidFill>
                  <a:srgbClr val="9933FF"/>
                </a:solidFill>
              </a:rPr>
              <a:t> करता</a:t>
            </a:r>
            <a:r>
              <a:rPr b="1" sz="3000" lang="en-US" u="sng">
                <a:solidFill>
                  <a:srgbClr val="9933FF"/>
                </a:solidFill>
              </a:rPr>
              <a:t> है</a:t>
            </a:r>
            <a:r>
              <a:rPr b="1" sz="3000" lang="en-US" u="sng">
                <a:solidFill>
                  <a:srgbClr val="9933FF"/>
                </a:solidFill>
              </a:rPr>
              <a:t> </a:t>
            </a:r>
            <a:r>
              <a:rPr b="1" sz="3000" lang="en-US" u="sng">
                <a:solidFill>
                  <a:srgbClr val="9933FF"/>
                </a:solidFill>
              </a:rPr>
              <a:t>"</a:t>
            </a:r>
            <a:r>
              <a:rPr b="1" sz="3000" lang="en-US" u="sng">
                <a:solidFill>
                  <a:srgbClr val="9933FF"/>
                </a:solidFill>
              </a:rPr>
              <a:t>।</a:t>
            </a:r>
            <a:endParaRPr b="1" sz="3000" lang="en-US" u="sng">
              <a:solidFill>
                <a:srgbClr val="9933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"/>
          <p:cNvSpPr txBox="1"/>
          <p:nvPr/>
        </p:nvSpPr>
        <p:spPr>
          <a:xfrm>
            <a:off x="2571999" y="524995"/>
            <a:ext cx="3408544" cy="637540"/>
          </a:xfrm>
          <a:prstGeom prst="rect"/>
          <a:solidFill>
            <a:srgbClr val="FFFF00"/>
          </a:solidFill>
        </p:spPr>
        <p:txBody>
          <a:bodyPr rtlCol="0" wrap="square">
            <a:spAutoFit/>
          </a:bodyPr>
          <a:p>
            <a:r>
              <a:rPr b="1" sz="3700" lang="en-US" u="sng">
                <a:solidFill>
                  <a:srgbClr val="000000"/>
                </a:solidFill>
              </a:rPr>
              <a:t>धर्म</a:t>
            </a:r>
            <a:r>
              <a:rPr b="1" sz="3700" lang="en-US" u="sng">
                <a:solidFill>
                  <a:srgbClr val="000000"/>
                </a:solidFill>
              </a:rPr>
              <a:t> </a:t>
            </a:r>
            <a:r>
              <a:rPr b="1" sz="3700" lang="en-US" u="sng">
                <a:solidFill>
                  <a:srgbClr val="000000"/>
                </a:solidFill>
              </a:rPr>
              <a:t>(</a:t>
            </a:r>
            <a:r>
              <a:rPr b="1" sz="3700" lang="en-US" u="sng">
                <a:solidFill>
                  <a:srgbClr val="000000"/>
                </a:solidFill>
              </a:rPr>
              <a:t> </a:t>
            </a:r>
            <a:r>
              <a:rPr b="1" sz="3700" lang="en-US" u="sng">
                <a:solidFill>
                  <a:srgbClr val="000000"/>
                </a:solidFill>
              </a:rPr>
              <a:t>Religion</a:t>
            </a:r>
            <a:r>
              <a:rPr b="1" sz="3700" lang="en-US" u="sng">
                <a:solidFill>
                  <a:srgbClr val="000000"/>
                </a:solidFill>
              </a:rPr>
              <a:t>)</a:t>
            </a:r>
            <a:endParaRPr b="1" sz="3700" lang="en-US" u="sng">
              <a:solidFill>
                <a:srgbClr val="000000"/>
              </a:solidFill>
            </a:endParaRPr>
          </a:p>
        </p:txBody>
      </p:sp>
      <p:sp>
        <p:nvSpPr>
          <p:cNvPr id="1048596" name=""/>
          <p:cNvSpPr txBox="1"/>
          <p:nvPr/>
        </p:nvSpPr>
        <p:spPr>
          <a:xfrm>
            <a:off x="1011433" y="1753212"/>
            <a:ext cx="7121133" cy="3977640"/>
          </a:xfrm>
          <a:prstGeom prst="rect"/>
        </p:spPr>
        <p:txBody>
          <a:bodyPr rtlCol="0" wrap="square">
            <a:spAutoFit/>
          </a:bodyPr>
          <a:p>
            <a:r>
              <a:rPr b="1" sz="2900" lang="en-US" u="sng">
                <a:solidFill>
                  <a:srgbClr val="00B0F0"/>
                </a:solidFill>
              </a:rPr>
              <a:t>धर्म</a:t>
            </a:r>
            <a:r>
              <a:rPr b="1" sz="2900" lang="en-US" u="sng">
                <a:solidFill>
                  <a:srgbClr val="00B0F0"/>
                </a:solidFill>
              </a:rPr>
              <a:t> </a:t>
            </a:r>
            <a:r>
              <a:rPr b="1" sz="2900" lang="en-US" u="sng">
                <a:solidFill>
                  <a:srgbClr val="00B0F0"/>
                </a:solidFill>
              </a:rPr>
              <a:t>में</a:t>
            </a:r>
            <a:r>
              <a:rPr b="1" sz="2900" lang="en-US" u="sng">
                <a:solidFill>
                  <a:srgbClr val="00B0F0"/>
                </a:solidFill>
              </a:rPr>
              <a:t> अलौकिक</a:t>
            </a:r>
            <a:r>
              <a:rPr b="1" sz="2900" lang="en-US" u="sng">
                <a:solidFill>
                  <a:srgbClr val="00B0F0"/>
                </a:solidFill>
              </a:rPr>
              <a:t> शक्ति</a:t>
            </a:r>
            <a:r>
              <a:rPr b="1" sz="2900" lang="en-US" u="sng">
                <a:solidFill>
                  <a:srgbClr val="00B0F0"/>
                </a:solidFill>
              </a:rPr>
              <a:t> में</a:t>
            </a:r>
            <a:r>
              <a:rPr b="1" sz="2900" lang="en-US" u="sng">
                <a:solidFill>
                  <a:srgbClr val="00B0F0"/>
                </a:solidFill>
              </a:rPr>
              <a:t> विश्वास</a:t>
            </a:r>
            <a:r>
              <a:rPr b="1" sz="2900" lang="en-US" u="sng">
                <a:solidFill>
                  <a:srgbClr val="00B0F0"/>
                </a:solidFill>
              </a:rPr>
              <a:t> है</a:t>
            </a:r>
            <a:r>
              <a:rPr b="1" sz="2900" lang="en-US" u="sng">
                <a:solidFill>
                  <a:srgbClr val="00B0F0"/>
                </a:solidFill>
              </a:rPr>
              <a:t> </a:t>
            </a:r>
            <a:r>
              <a:rPr b="1" sz="2900" lang="en-US" u="sng">
                <a:solidFill>
                  <a:srgbClr val="00B0F0"/>
                </a:solidFill>
              </a:rPr>
              <a:t>,</a:t>
            </a:r>
            <a:r>
              <a:rPr b="1" sz="2900" lang="en-US" u="sng">
                <a:solidFill>
                  <a:srgbClr val="00B0F0"/>
                </a:solidFill>
              </a:rPr>
              <a:t>यह</a:t>
            </a:r>
            <a:r>
              <a:rPr b="1" sz="2900" lang="en-US" u="sng">
                <a:solidFill>
                  <a:srgbClr val="00B0F0"/>
                </a:solidFill>
              </a:rPr>
              <a:t> विश्वास</a:t>
            </a:r>
            <a:r>
              <a:rPr b="1" sz="2900" lang="en-US" u="sng">
                <a:solidFill>
                  <a:srgbClr val="00B0F0"/>
                </a:solidFill>
              </a:rPr>
              <a:t> ही</a:t>
            </a:r>
            <a:r>
              <a:rPr b="1" sz="2900" lang="en-US" u="sng">
                <a:solidFill>
                  <a:srgbClr val="00B0F0"/>
                </a:solidFill>
              </a:rPr>
              <a:t> सामाजिक</a:t>
            </a:r>
            <a:r>
              <a:rPr b="1" sz="2900" lang="en-US" u="sng">
                <a:solidFill>
                  <a:srgbClr val="00B0F0"/>
                </a:solidFill>
              </a:rPr>
              <a:t> नियंत्रण</a:t>
            </a:r>
            <a:r>
              <a:rPr b="1" sz="2900" lang="en-US" u="sng">
                <a:solidFill>
                  <a:srgbClr val="00B0F0"/>
                </a:solidFill>
              </a:rPr>
              <a:t> स्थापित</a:t>
            </a:r>
            <a:r>
              <a:rPr b="1" sz="2900" lang="en-US" u="sng">
                <a:solidFill>
                  <a:srgbClr val="00B0F0"/>
                </a:solidFill>
              </a:rPr>
              <a:t> करता</a:t>
            </a:r>
            <a:r>
              <a:rPr b="1" sz="2900" lang="en-US" u="sng">
                <a:solidFill>
                  <a:srgbClr val="00B0F0"/>
                </a:solidFill>
              </a:rPr>
              <a:t> है</a:t>
            </a:r>
            <a:r>
              <a:rPr b="1" sz="2900" lang="en-US" u="sng">
                <a:solidFill>
                  <a:srgbClr val="00B0F0"/>
                </a:solidFill>
              </a:rPr>
              <a:t> </a:t>
            </a:r>
            <a:r>
              <a:rPr b="1" sz="2900" lang="en-US" u="sng">
                <a:solidFill>
                  <a:srgbClr val="00B0F0"/>
                </a:solidFill>
              </a:rPr>
              <a:t>,</a:t>
            </a:r>
            <a:r>
              <a:rPr b="1" sz="2900" lang="en-US" u="sng">
                <a:solidFill>
                  <a:srgbClr val="00B0F0"/>
                </a:solidFill>
              </a:rPr>
              <a:t>ईश्वर</a:t>
            </a:r>
            <a:r>
              <a:rPr b="1" sz="2900" lang="en-US" u="sng">
                <a:solidFill>
                  <a:srgbClr val="00B0F0"/>
                </a:solidFill>
              </a:rPr>
              <a:t>,</a:t>
            </a:r>
            <a:r>
              <a:rPr b="1" sz="2900" lang="en-US" u="sng">
                <a:solidFill>
                  <a:srgbClr val="00B0F0"/>
                </a:solidFill>
              </a:rPr>
              <a:t> स्वर्ग</a:t>
            </a:r>
            <a:r>
              <a:rPr b="1" sz="2900" lang="en-US" u="sng">
                <a:solidFill>
                  <a:srgbClr val="00B0F0"/>
                </a:solidFill>
              </a:rPr>
              <a:t>,</a:t>
            </a:r>
            <a:r>
              <a:rPr b="1" sz="2900" lang="en-US" u="sng">
                <a:solidFill>
                  <a:srgbClr val="00B0F0"/>
                </a:solidFill>
              </a:rPr>
              <a:t> नर्क</a:t>
            </a:r>
            <a:r>
              <a:rPr b="1" sz="2900" lang="en-US" u="sng">
                <a:solidFill>
                  <a:srgbClr val="00B0F0"/>
                </a:solidFill>
              </a:rPr>
              <a:t> </a:t>
            </a:r>
            <a:r>
              <a:rPr b="1" sz="2900" lang="en-US" u="sng">
                <a:solidFill>
                  <a:srgbClr val="00B0F0"/>
                </a:solidFill>
              </a:rPr>
              <a:t>,</a:t>
            </a:r>
            <a:r>
              <a:rPr b="1" sz="2900" lang="en-US" u="sng">
                <a:solidFill>
                  <a:srgbClr val="00B0F0"/>
                </a:solidFill>
              </a:rPr>
              <a:t>,</a:t>
            </a:r>
            <a:r>
              <a:rPr b="1" sz="2900" lang="en-US" u="sng">
                <a:solidFill>
                  <a:srgbClr val="00B0F0"/>
                </a:solidFill>
              </a:rPr>
              <a:t>पाप</a:t>
            </a:r>
            <a:r>
              <a:rPr b="1" sz="2900" lang="en-US" u="sng">
                <a:solidFill>
                  <a:srgbClr val="00B0F0"/>
                </a:solidFill>
              </a:rPr>
              <a:t> </a:t>
            </a:r>
            <a:r>
              <a:rPr b="1" sz="2900" lang="en-US" u="sng">
                <a:solidFill>
                  <a:srgbClr val="00B0F0"/>
                </a:solidFill>
              </a:rPr>
              <a:t>,</a:t>
            </a:r>
            <a:r>
              <a:rPr b="1" sz="2900" lang="en-US" u="sng">
                <a:solidFill>
                  <a:srgbClr val="00B0F0"/>
                </a:solidFill>
              </a:rPr>
              <a:t>पुण्य</a:t>
            </a:r>
            <a:r>
              <a:rPr b="1" sz="2900" lang="en-US" u="sng">
                <a:solidFill>
                  <a:srgbClr val="00B0F0"/>
                </a:solidFill>
              </a:rPr>
              <a:t>,</a:t>
            </a:r>
            <a:r>
              <a:rPr b="1" sz="2900" lang="en-US" u="sng">
                <a:solidFill>
                  <a:srgbClr val="00B0F0"/>
                </a:solidFill>
              </a:rPr>
              <a:t> के</a:t>
            </a:r>
            <a:r>
              <a:rPr b="1" sz="2900" lang="en-US" u="sng">
                <a:solidFill>
                  <a:srgbClr val="00B0F0"/>
                </a:solidFill>
              </a:rPr>
              <a:t> भय से</a:t>
            </a:r>
            <a:r>
              <a:rPr b="1" sz="2900" lang="en-US" u="sng">
                <a:solidFill>
                  <a:srgbClr val="00B0F0"/>
                </a:solidFill>
              </a:rPr>
              <a:t> व्यक्ति</a:t>
            </a:r>
            <a:r>
              <a:rPr b="1" sz="2900" lang="en-US" u="sng">
                <a:solidFill>
                  <a:srgbClr val="00B0F0"/>
                </a:solidFill>
              </a:rPr>
              <a:t> </a:t>
            </a:r>
            <a:r>
              <a:rPr b="1" sz="2900" lang="en-US" u="sng">
                <a:solidFill>
                  <a:srgbClr val="00B0F0"/>
                </a:solidFill>
              </a:rPr>
              <a:t>सम</a:t>
            </a:r>
            <a:r>
              <a:rPr b="1" sz="2900" lang="en-US" u="sng">
                <a:solidFill>
                  <a:srgbClr val="00B0F0"/>
                </a:solidFill>
              </a:rPr>
              <a:t>ा</a:t>
            </a:r>
            <a:r>
              <a:rPr b="1" sz="2900" lang="en-US" u="sng">
                <a:solidFill>
                  <a:srgbClr val="00B0F0"/>
                </a:solidFill>
              </a:rPr>
              <a:t>ज</a:t>
            </a:r>
            <a:r>
              <a:rPr b="1" sz="2900" lang="en-US" u="sng">
                <a:solidFill>
                  <a:srgbClr val="00B0F0"/>
                </a:solidFill>
              </a:rPr>
              <a:t> </a:t>
            </a:r>
            <a:r>
              <a:rPr b="1" sz="2900" lang="en-US" u="sng">
                <a:solidFill>
                  <a:srgbClr val="00B0F0"/>
                </a:solidFill>
              </a:rPr>
              <a:t>विरोधी</a:t>
            </a:r>
            <a:r>
              <a:rPr b="1" sz="2900" lang="en-US" u="sng">
                <a:solidFill>
                  <a:srgbClr val="00B0F0"/>
                </a:solidFill>
              </a:rPr>
              <a:t> एवं</a:t>
            </a:r>
            <a:r>
              <a:rPr b="1" sz="2900" lang="en-US" u="sng">
                <a:solidFill>
                  <a:srgbClr val="00B0F0"/>
                </a:solidFill>
              </a:rPr>
              <a:t> अनैतिक</a:t>
            </a:r>
            <a:r>
              <a:rPr b="1" sz="2900" lang="en-US" u="sng">
                <a:solidFill>
                  <a:srgbClr val="00B0F0"/>
                </a:solidFill>
              </a:rPr>
              <a:t> कार्य</a:t>
            </a:r>
            <a:r>
              <a:rPr b="1" sz="2900" lang="en-US" u="sng">
                <a:solidFill>
                  <a:srgbClr val="00B0F0"/>
                </a:solidFill>
              </a:rPr>
              <a:t> से</a:t>
            </a:r>
            <a:r>
              <a:rPr b="1" sz="2900" lang="en-US" u="sng">
                <a:solidFill>
                  <a:srgbClr val="00B0F0"/>
                </a:solidFill>
              </a:rPr>
              <a:t> बचता</a:t>
            </a:r>
            <a:r>
              <a:rPr b="1" sz="2900" lang="en-US" u="sng">
                <a:solidFill>
                  <a:srgbClr val="00B0F0"/>
                </a:solidFill>
              </a:rPr>
              <a:t> है</a:t>
            </a:r>
            <a:r>
              <a:rPr b="1" sz="2900" lang="en-US" u="sng">
                <a:solidFill>
                  <a:srgbClr val="00B0F0"/>
                </a:solidFill>
              </a:rPr>
              <a:t> </a:t>
            </a:r>
            <a:r>
              <a:rPr b="1" sz="2900" lang="en-US" u="sng">
                <a:solidFill>
                  <a:srgbClr val="00B0F0"/>
                </a:solidFill>
              </a:rPr>
              <a:t>,</a:t>
            </a:r>
            <a:r>
              <a:rPr b="1" sz="2900" lang="en-US" u="sng">
                <a:solidFill>
                  <a:srgbClr val="00B0F0"/>
                </a:solidFill>
              </a:rPr>
              <a:t> सामाजिक</a:t>
            </a:r>
            <a:r>
              <a:rPr b="1" sz="2900" lang="en-US" u="sng">
                <a:solidFill>
                  <a:srgbClr val="00B0F0"/>
                </a:solidFill>
              </a:rPr>
              <a:t> नियमों</a:t>
            </a:r>
            <a:r>
              <a:rPr b="1" sz="2900" lang="en-US" u="sng">
                <a:solidFill>
                  <a:srgbClr val="00B0F0"/>
                </a:solidFill>
              </a:rPr>
              <a:t> के</a:t>
            </a:r>
            <a:r>
              <a:rPr b="1" sz="2900" lang="en-US" u="sng">
                <a:solidFill>
                  <a:srgbClr val="00B0F0"/>
                </a:solidFill>
              </a:rPr>
              <a:t> उल्लंघन</a:t>
            </a:r>
            <a:r>
              <a:rPr b="1" sz="2900" lang="en-US" u="sng">
                <a:solidFill>
                  <a:srgbClr val="00B0F0"/>
                </a:solidFill>
              </a:rPr>
              <a:t> का</a:t>
            </a:r>
            <a:r>
              <a:rPr b="1" sz="2900" lang="en-US" u="sng">
                <a:solidFill>
                  <a:srgbClr val="00B0F0"/>
                </a:solidFill>
              </a:rPr>
              <a:t> तात्पर्य</a:t>
            </a:r>
            <a:r>
              <a:rPr b="1" sz="2900" lang="en-US" u="sng">
                <a:solidFill>
                  <a:srgbClr val="00B0F0"/>
                </a:solidFill>
              </a:rPr>
              <a:t> पाप</a:t>
            </a:r>
            <a:r>
              <a:rPr b="1" sz="2900" lang="en-US" u="sng">
                <a:solidFill>
                  <a:srgbClr val="00B0F0"/>
                </a:solidFill>
              </a:rPr>
              <a:t> करना</a:t>
            </a:r>
            <a:r>
              <a:rPr b="1" sz="2900" lang="en-US" u="sng">
                <a:solidFill>
                  <a:srgbClr val="00B0F0"/>
                </a:solidFill>
              </a:rPr>
              <a:t> एवं</a:t>
            </a:r>
            <a:r>
              <a:rPr b="1" sz="2900" lang="en-US" u="sng">
                <a:solidFill>
                  <a:srgbClr val="00B0F0"/>
                </a:solidFill>
              </a:rPr>
              <a:t> ईश्वर</a:t>
            </a:r>
            <a:r>
              <a:rPr b="1" sz="2900" lang="en-US" u="sng">
                <a:solidFill>
                  <a:srgbClr val="00B0F0"/>
                </a:solidFill>
              </a:rPr>
              <a:t> के</a:t>
            </a:r>
            <a:r>
              <a:rPr b="1" sz="2900" lang="en-US" u="sng">
                <a:solidFill>
                  <a:srgbClr val="00B0F0"/>
                </a:solidFill>
              </a:rPr>
              <a:t> कोप का</a:t>
            </a:r>
            <a:r>
              <a:rPr b="1" sz="2900" lang="en-US" u="sng">
                <a:solidFill>
                  <a:srgbClr val="00B0F0"/>
                </a:solidFill>
              </a:rPr>
              <a:t> पात्र</a:t>
            </a:r>
            <a:r>
              <a:rPr b="1" sz="2900" lang="en-US" u="sng">
                <a:solidFill>
                  <a:srgbClr val="00B0F0"/>
                </a:solidFill>
              </a:rPr>
              <a:t> बनना</a:t>
            </a:r>
            <a:r>
              <a:rPr b="1" sz="2900" lang="en-US" u="sng">
                <a:solidFill>
                  <a:srgbClr val="00B0F0"/>
                </a:solidFill>
              </a:rPr>
              <a:t> इसलिए</a:t>
            </a:r>
            <a:r>
              <a:rPr b="1" sz="2900" lang="en-US" u="sng">
                <a:solidFill>
                  <a:srgbClr val="00B0F0"/>
                </a:solidFill>
              </a:rPr>
              <a:t> मनुष्य</a:t>
            </a:r>
            <a:r>
              <a:rPr b="1" sz="2900" lang="en-US" u="sng">
                <a:solidFill>
                  <a:srgbClr val="00B0F0"/>
                </a:solidFill>
              </a:rPr>
              <a:t> सामाजिक</a:t>
            </a:r>
            <a:r>
              <a:rPr b="1" sz="2900" lang="en-US" u="sng">
                <a:solidFill>
                  <a:srgbClr val="00B0F0"/>
                </a:solidFill>
              </a:rPr>
              <a:t> नियमों</a:t>
            </a:r>
            <a:r>
              <a:rPr b="1" sz="2900" lang="en-US" u="sng">
                <a:solidFill>
                  <a:srgbClr val="00B0F0"/>
                </a:solidFill>
              </a:rPr>
              <a:t> को</a:t>
            </a:r>
            <a:r>
              <a:rPr b="1" sz="2900" lang="en-US" u="sng">
                <a:solidFill>
                  <a:srgbClr val="00B0F0"/>
                </a:solidFill>
              </a:rPr>
              <a:t> </a:t>
            </a:r>
            <a:r>
              <a:rPr b="1" sz="2900" lang="en-US" u="sng">
                <a:solidFill>
                  <a:srgbClr val="00B0F0"/>
                </a:solidFill>
              </a:rPr>
              <a:t>स्व</a:t>
            </a:r>
            <a:r>
              <a:rPr b="1" sz="2900" lang="en-US" u="sng">
                <a:solidFill>
                  <a:srgbClr val="00B0F0"/>
                </a:solidFill>
              </a:rPr>
              <a:t>त</a:t>
            </a:r>
            <a:r>
              <a:rPr b="1" sz="2900" lang="en-US" u="sng">
                <a:solidFill>
                  <a:srgbClr val="00B0F0"/>
                </a:solidFill>
              </a:rPr>
              <a:t> </a:t>
            </a:r>
            <a:r>
              <a:rPr b="1" sz="2900" lang="en-US" u="sng">
                <a:solidFill>
                  <a:srgbClr val="00B0F0"/>
                </a:solidFill>
              </a:rPr>
              <a:t>:</a:t>
            </a:r>
            <a:r>
              <a:rPr b="1" sz="2900" lang="en-US" u="sng">
                <a:solidFill>
                  <a:srgbClr val="00B0F0"/>
                </a:solidFill>
              </a:rPr>
              <a:t> </a:t>
            </a:r>
            <a:r>
              <a:rPr b="1" sz="2900" lang="en-US" u="sng">
                <a:solidFill>
                  <a:srgbClr val="00B0F0"/>
                </a:solidFill>
              </a:rPr>
              <a:t>स्वीकार</a:t>
            </a:r>
            <a:r>
              <a:rPr b="1" sz="2900" lang="en-US" u="sng">
                <a:solidFill>
                  <a:srgbClr val="00B0F0"/>
                </a:solidFill>
              </a:rPr>
              <a:t> करता</a:t>
            </a:r>
            <a:r>
              <a:rPr b="1" sz="2900" lang="en-US" u="sng">
                <a:solidFill>
                  <a:srgbClr val="00B0F0"/>
                </a:solidFill>
              </a:rPr>
              <a:t> है</a:t>
            </a:r>
            <a:r>
              <a:rPr b="1" sz="2900" lang="en-US" u="sng">
                <a:solidFill>
                  <a:srgbClr val="00B0F0"/>
                </a:solidFill>
              </a:rPr>
              <a:t>,</a:t>
            </a:r>
            <a:r>
              <a:rPr b="1" sz="2900" lang="en-US" u="sng">
                <a:solidFill>
                  <a:srgbClr val="00B0F0"/>
                </a:solidFill>
              </a:rPr>
              <a:t> बाढ़</a:t>
            </a:r>
            <a:r>
              <a:rPr b="1" sz="2900" lang="en-US" u="sng">
                <a:solidFill>
                  <a:srgbClr val="00B0F0"/>
                </a:solidFill>
              </a:rPr>
              <a:t>,</a:t>
            </a:r>
            <a:r>
              <a:rPr b="1" sz="2900" lang="en-US" u="sng">
                <a:solidFill>
                  <a:srgbClr val="00B0F0"/>
                </a:solidFill>
              </a:rPr>
              <a:t> भूकंप</a:t>
            </a:r>
            <a:r>
              <a:rPr b="1" sz="2900" lang="en-US" u="sng">
                <a:solidFill>
                  <a:srgbClr val="00B0F0"/>
                </a:solidFill>
              </a:rPr>
              <a:t> एवं</a:t>
            </a:r>
            <a:r>
              <a:rPr b="1" sz="2900" lang="en-US" u="sng">
                <a:solidFill>
                  <a:srgbClr val="00B0F0"/>
                </a:solidFill>
              </a:rPr>
              <a:t> अन्य</a:t>
            </a:r>
            <a:r>
              <a:rPr b="1" sz="2900" lang="en-US" u="sng">
                <a:solidFill>
                  <a:srgbClr val="00B0F0"/>
                </a:solidFill>
              </a:rPr>
              <a:t> प्राकृतिक</a:t>
            </a:r>
            <a:r>
              <a:rPr b="1" sz="2900" lang="en-US" u="sng">
                <a:solidFill>
                  <a:srgbClr val="00B0F0"/>
                </a:solidFill>
              </a:rPr>
              <a:t> आपदा</a:t>
            </a:r>
            <a:r>
              <a:rPr b="1" sz="2900" lang="en-US" u="sng">
                <a:solidFill>
                  <a:srgbClr val="00B0F0"/>
                </a:solidFill>
              </a:rPr>
              <a:t> से</a:t>
            </a:r>
            <a:r>
              <a:rPr b="1" sz="2900" lang="en-US" u="sng">
                <a:solidFill>
                  <a:srgbClr val="00B0F0"/>
                </a:solidFill>
              </a:rPr>
              <a:t> व्यक्ति</a:t>
            </a:r>
            <a:r>
              <a:rPr b="1" sz="2900" lang="en-US" u="sng">
                <a:solidFill>
                  <a:srgbClr val="00B0F0"/>
                </a:solidFill>
              </a:rPr>
              <a:t> भयभीत</a:t>
            </a:r>
            <a:r>
              <a:rPr b="1" sz="2900" lang="en-US" u="sng">
                <a:solidFill>
                  <a:srgbClr val="00B0F0"/>
                </a:solidFill>
              </a:rPr>
              <a:t> रहता</a:t>
            </a:r>
            <a:r>
              <a:rPr b="1" sz="2900" lang="en-US" u="sng">
                <a:solidFill>
                  <a:srgbClr val="00B0F0"/>
                </a:solidFill>
              </a:rPr>
              <a:t> है</a:t>
            </a:r>
            <a:r>
              <a:rPr b="1" sz="2900" lang="en-US" u="sng">
                <a:solidFill>
                  <a:srgbClr val="00B0F0"/>
                </a:solidFill>
              </a:rPr>
              <a:t> इस</a:t>
            </a:r>
            <a:r>
              <a:rPr b="1" sz="2900" lang="en-US" u="sng">
                <a:solidFill>
                  <a:srgbClr val="00B0F0"/>
                </a:solidFill>
              </a:rPr>
              <a:t>लिए</a:t>
            </a:r>
            <a:r>
              <a:rPr b="1" sz="2900" lang="en-US" u="sng">
                <a:solidFill>
                  <a:srgbClr val="00B0F0"/>
                </a:solidFill>
              </a:rPr>
              <a:t> धर्म</a:t>
            </a:r>
            <a:r>
              <a:rPr b="1" sz="2900" lang="en-US" u="sng">
                <a:solidFill>
                  <a:srgbClr val="00B0F0"/>
                </a:solidFill>
              </a:rPr>
              <a:t> से</a:t>
            </a:r>
            <a:r>
              <a:rPr b="1" sz="2900" lang="en-US" u="sng">
                <a:solidFill>
                  <a:srgbClr val="00B0F0"/>
                </a:solidFill>
              </a:rPr>
              <a:t> संबंधित</a:t>
            </a:r>
            <a:r>
              <a:rPr b="1" sz="2900" lang="en-US" u="sng">
                <a:solidFill>
                  <a:srgbClr val="00B0F0"/>
                </a:solidFill>
              </a:rPr>
              <a:t> विश्वास व्यवस्था</a:t>
            </a:r>
            <a:r>
              <a:rPr b="1" sz="2900" lang="en-US" u="sng">
                <a:solidFill>
                  <a:srgbClr val="00B0F0"/>
                </a:solidFill>
              </a:rPr>
              <a:t> का</a:t>
            </a:r>
            <a:r>
              <a:rPr b="1" sz="2900" lang="en-US" u="sng">
                <a:solidFill>
                  <a:srgbClr val="00B0F0"/>
                </a:solidFill>
              </a:rPr>
              <a:t> पालन</a:t>
            </a:r>
            <a:r>
              <a:rPr b="1" sz="2900" lang="en-US" u="sng">
                <a:solidFill>
                  <a:srgbClr val="00B0F0"/>
                </a:solidFill>
              </a:rPr>
              <a:t> करता</a:t>
            </a:r>
            <a:r>
              <a:rPr b="1" sz="2900" lang="en-US" u="sng">
                <a:solidFill>
                  <a:srgbClr val="00B0F0"/>
                </a:solidFill>
              </a:rPr>
              <a:t> है</a:t>
            </a:r>
            <a:r>
              <a:rPr b="1" sz="2900" lang="en-US" u="sng">
                <a:solidFill>
                  <a:srgbClr val="00B0F0"/>
                </a:solidFill>
              </a:rPr>
              <a:t> </a:t>
            </a:r>
            <a:r>
              <a:rPr b="1" sz="2900" lang="en-US" u="sng">
                <a:solidFill>
                  <a:srgbClr val="00B0F0"/>
                </a:solidFill>
              </a:rPr>
              <a:t>।</a:t>
            </a:r>
            <a:r>
              <a:rPr b="1" sz="2900" lang="en-US" u="sng">
                <a:solidFill>
                  <a:srgbClr val="00B0F0"/>
                </a:solidFill>
              </a:rPr>
              <a:t> </a:t>
            </a:r>
            <a:endParaRPr b="1" sz="2900" lang="en-US" u="sng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vivo 1907</dc:creator>
  <dcterms:created xsi:type="dcterms:W3CDTF">2015-05-07T19:30:45Z</dcterms:created>
  <dcterms:modified xsi:type="dcterms:W3CDTF">2025-12-12T09:33:06Z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76b765dce1d74df89171668f76324567</vt:lpwstr>
  </property>
</Properties>
</file>